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12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  <Relationship Id="rId12" Type="http://schemas.openxmlformats.org/officeDocument/2006/relationships/slide" Target="slides/slide6.xml"/>
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image" Target="../media/image-3-2.png"/><Relationship Id="rId5" Type="http://schemas.openxmlformats.org/officeDocument/2006/relationships/image" Target="../media/image-4-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4E7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920240"/>
            <a:ext cx="8503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RETURN &amp;</a:t>
            </a:r>
            <a:endParaRPr lang="en-US" sz="3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REFUND PROCESSING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731520" y="3703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Work Instruction  ·  Fulfillment &amp; Returns Team</a:t>
            </a:r>
            <a:endParaRPr lang="en-US" sz="1600" dirty="0"/>
          </a:p>
        </p:txBody>
      </p:sp>
      <p:pic>
        <p:nvPicPr>
          <p:cNvPr id="4" name="Image 0" descr="/home/claude/bloom/icons/boxes_whi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201168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WI-VA-RET-001   </a:t>
            </a:r>
            <a:pPr indent="0" marL="0">
              <a:buNone/>
            </a:pPr>
            <a:r>
              <a:rPr lang="en-US" sz="1200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   Version 1.0   |   Bloom &amp; Basket Co. (fictional)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731520" y="59893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E88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Self-initiated demonstration project. No real client, data, or business is involved.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Handling Guidelines &amp; Tools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WI-VA-RET-001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Bloom &amp; Basket Co.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CEFE3"/>
          </a:solidFill>
          <a:ln w="15240">
            <a:solidFill>
              <a:srgbClr val="E67E22"/>
            </a:solidFill>
            <a:prstDash val="solid"/>
          </a:ln>
        </p:spPr>
      </p:sp>
      <p:pic>
        <p:nvPicPr>
          <p:cNvPr id="6" name="Image 0" descr="/home/claude/bloom/icons/hard_ha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Handling Guidelines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Wear gloves when inspecting items with broken glass or ceramics.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Photograph damaged items before disposal, for the return record.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returned items separate from outgoing stock until inspection is complete.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restock an item marked as damaged or used.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Escalate suspected return fraud to the Returns Specialist immediately.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245352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pic>
        <p:nvPicPr>
          <p:cNvPr id="10" name="Image 1" descr="/home/claude/bloom/icons/box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672" y="141732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14032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 &amp; Systems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565392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Returns tracker (digital or paper log)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management system access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Camera or smartphone for condition photos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 processor access for refunds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template for customer confirmations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policy reference sheet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2 of 5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— Steps 1 to 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WI-VA-RET-001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Bloom &amp; Basket Co. — Demo Copy Only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FULFILLMENT ASSOCIATE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pic>
        <p:nvPicPr>
          <p:cNvPr id="9" name="Image 0" descr="/home/claude/bloom/icons/box_ope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02152" y="1517904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1792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 Return Package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21792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 the returned item at the dock.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88536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453128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14" name="Text 11"/>
          <p:cNvSpPr/>
          <p:nvPr/>
        </p:nvSpPr>
        <p:spPr>
          <a:xfrm>
            <a:off x="4453128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pic>
        <p:nvPicPr>
          <p:cNvPr id="15" name="Image 1" descr="/home/claude/bloom/icons/search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3488" y="1517904"/>
            <a:ext cx="384048" cy="38404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453128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 Item Condition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4453128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condition against the customer's stated return reason.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8119872" y="137160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905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284464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20" name="Text 16"/>
          <p:cNvSpPr/>
          <p:nvPr/>
        </p:nvSpPr>
        <p:spPr>
          <a:xfrm>
            <a:off x="8284464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pic>
        <p:nvPicPr>
          <p:cNvPr id="21" name="Image 2" descr="/home/claude/bloom/icons/clipboar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4824" y="1517904"/>
            <a:ext cx="384048" cy="38404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284464" y="199339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Return in Tracker</a:t>
            </a:r>
            <a:endParaRPr lang="en-US" sz="1250" dirty="0"/>
          </a:p>
        </p:txBody>
      </p:sp>
      <p:sp>
        <p:nvSpPr>
          <p:cNvPr id="23" name="Text 18"/>
          <p:cNvSpPr/>
          <p:nvPr/>
        </p:nvSpPr>
        <p:spPr>
          <a:xfrm>
            <a:off x="8284464" y="245059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 order ID, item, and condition notes in the tracker.</a:t>
            </a:r>
            <a:endParaRPr lang="en-US" sz="1000" dirty="0"/>
          </a:p>
        </p:txBody>
      </p:sp>
      <p:sp>
        <p:nvSpPr>
          <p:cNvPr id="24" name="Text 19"/>
          <p:cNvSpPr/>
          <p:nvPr/>
        </p:nvSpPr>
        <p:spPr>
          <a:xfrm>
            <a:off x="10360152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  <p:sp>
        <p:nvSpPr>
          <p:cNvPr id="25" name="Shape 20"/>
          <p:cNvSpPr/>
          <p:nvPr/>
        </p:nvSpPr>
        <p:spPr>
          <a:xfrm>
            <a:off x="457200" y="397764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621792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7" name="Text 22"/>
          <p:cNvSpPr/>
          <p:nvPr/>
        </p:nvSpPr>
        <p:spPr>
          <a:xfrm>
            <a:off x="621792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pic>
        <p:nvPicPr>
          <p:cNvPr id="28" name="Image 3" descr="/home/claude/bloom/icons/bell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152" y="4123944"/>
            <a:ext cx="384048" cy="38404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21792" y="4599432"/>
            <a:ext cx="3282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Notify Returns Specialist</a:t>
            </a:r>
            <a:endParaRPr lang="en-US" sz="1250" dirty="0"/>
          </a:p>
        </p:txBody>
      </p:sp>
      <p:sp>
        <p:nvSpPr>
          <p:cNvPr id="30" name="Text 24"/>
          <p:cNvSpPr/>
          <p:nvPr/>
        </p:nvSpPr>
        <p:spPr>
          <a:xfrm>
            <a:off x="621792" y="5056632"/>
            <a:ext cx="3282696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Forward the return packet for eligibility review.</a:t>
            </a:r>
            <a:endParaRPr lang="en-US" sz="1000" dirty="0"/>
          </a:p>
        </p:txBody>
      </p:sp>
      <p:sp>
        <p:nvSpPr>
          <p:cNvPr id="31" name="Shape 25"/>
          <p:cNvSpPr/>
          <p:nvPr/>
        </p:nvSpPr>
        <p:spPr>
          <a:xfrm>
            <a:off x="4288536" y="3977640"/>
            <a:ext cx="3611880" cy="2331720"/>
          </a:xfrm>
          <a:prstGeom prst="roundRect">
            <a:avLst>
              <a:gd name="adj" fmla="val 3137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dash"/>
          </a:ln>
        </p:spPr>
      </p:sp>
      <p:sp>
        <p:nvSpPr>
          <p:cNvPr id="32" name="Text 26"/>
          <p:cNvSpPr/>
          <p:nvPr/>
        </p:nvSpPr>
        <p:spPr>
          <a:xfrm>
            <a:off x="4453128" y="4846320"/>
            <a:ext cx="32826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Continues on next page →</a:t>
            </a:r>
            <a:endParaRPr lang="en-US" sz="1100" dirty="0"/>
          </a:p>
        </p:txBody>
      </p:sp>
      <p:sp>
        <p:nvSpPr>
          <p:cNvPr id="33" name="Text 27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3 of 5</a:t>
            </a:r>
            <a:endParaRPr lang="en-US" sz="900" dirty="0"/>
          </a:p>
        </p:txBody>
      </p:sp>
      <p:sp>
        <p:nvSpPr>
          <p:cNvPr id="34" name="Text 28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— Steps 5 to 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WI-VA-RET-001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Bloom &amp; Basket Co. — Demo Copy Only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RETURNS SPECIALIST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21792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pic>
        <p:nvPicPr>
          <p:cNvPr id="9" name="Image 0" descr="/home/claude/bloom/icons/search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69464" y="1517904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1792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Eligibility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21792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return is within window and condition policy.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319272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CEFE3"/>
          </a:solidFill>
          <a:ln w="19050">
            <a:solidFill>
              <a:srgbClr val="E67E22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483864" y="1536192"/>
            <a:ext cx="384048" cy="384048"/>
          </a:xfrm>
          <a:prstGeom prst="ellipse">
            <a:avLst/>
          </a:prstGeom>
          <a:solidFill>
            <a:srgbClr val="E67E22"/>
          </a:solidFill>
          <a:ln/>
        </p:spPr>
      </p:sp>
      <p:sp>
        <p:nvSpPr>
          <p:cNvPr id="14" name="Text 11"/>
          <p:cNvSpPr/>
          <p:nvPr/>
        </p:nvSpPr>
        <p:spPr>
          <a:xfrm>
            <a:off x="3483864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500" dirty="0"/>
          </a:p>
        </p:txBody>
      </p:sp>
      <p:pic>
        <p:nvPicPr>
          <p:cNvPr id="15" name="Image 1" descr="/home/claude/bloom/icons/file_contract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536" y="1517904"/>
            <a:ext cx="384048" cy="38404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483864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Refund Amount</a:t>
            </a:r>
            <a:endParaRPr lang="en-US" sz="1250" dirty="0"/>
          </a:p>
        </p:txBody>
      </p:sp>
      <p:sp>
        <p:nvSpPr>
          <p:cNvPr id="17" name="Text 13"/>
          <p:cNvSpPr/>
          <p:nvPr/>
        </p:nvSpPr>
        <p:spPr>
          <a:xfrm>
            <a:off x="3483864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 the refund amount to the original order total.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4626864" y="3410712"/>
            <a:ext cx="1188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 CHECK</a:t>
            </a:r>
            <a:endParaRPr lang="en-US" sz="800" dirty="0"/>
          </a:p>
        </p:txBody>
      </p:sp>
      <p:sp>
        <p:nvSpPr>
          <p:cNvPr id="19" name="Shape 15"/>
          <p:cNvSpPr/>
          <p:nvPr/>
        </p:nvSpPr>
        <p:spPr>
          <a:xfrm>
            <a:off x="6181344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345936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1" name="Text 17"/>
          <p:cNvSpPr/>
          <p:nvPr/>
        </p:nvSpPr>
        <p:spPr>
          <a:xfrm>
            <a:off x="6345936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500" dirty="0"/>
          </a:p>
        </p:txBody>
      </p:sp>
      <p:pic>
        <p:nvPicPr>
          <p:cNvPr id="22" name="Image 2" descr="/home/claude/bloom/icons/paper_plane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608" y="1517904"/>
            <a:ext cx="384048" cy="38404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345936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Refund/Credit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6345936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refund to original payment or store credit.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9043416" y="1371600"/>
            <a:ext cx="2679192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9208008" y="153619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27" name="Text 22"/>
          <p:cNvSpPr/>
          <p:nvPr/>
        </p:nvSpPr>
        <p:spPr>
          <a:xfrm>
            <a:off x="9208008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500" dirty="0"/>
          </a:p>
        </p:txBody>
      </p:sp>
      <p:pic>
        <p:nvPicPr>
          <p:cNvPr id="28" name="Image 3" descr="/home/claude/bloom/icons/comment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5680" y="1517904"/>
            <a:ext cx="384048" cy="38404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9208008" y="1993392"/>
            <a:ext cx="23500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 Customer</a:t>
            </a:r>
            <a:endParaRPr lang="en-US" sz="1250" dirty="0"/>
          </a:p>
        </p:txBody>
      </p:sp>
      <p:sp>
        <p:nvSpPr>
          <p:cNvPr id="30" name="Text 24"/>
          <p:cNvSpPr/>
          <p:nvPr/>
        </p:nvSpPr>
        <p:spPr>
          <a:xfrm>
            <a:off x="9208008" y="2450592"/>
            <a:ext cx="2350008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confirmation email with refund details.</a:t>
            </a:r>
            <a:endParaRPr lang="en-US" sz="1000" dirty="0"/>
          </a:p>
        </p:txBody>
      </p:sp>
      <p:sp>
        <p:nvSpPr>
          <p:cNvPr id="31" name="Shape 25"/>
          <p:cNvSpPr/>
          <p:nvPr/>
        </p:nvSpPr>
        <p:spPr>
          <a:xfrm>
            <a:off x="457200" y="3977640"/>
            <a:ext cx="5541264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5400000">
              <a:srgbClr val="000000">
                <a:alpha val="12000"/>
              </a:srgbClr>
            </a:outerShdw>
          </a:effectLst>
        </p:spPr>
      </p:sp>
      <p:sp>
        <p:nvSpPr>
          <p:cNvPr id="32" name="Shape 26"/>
          <p:cNvSpPr/>
          <p:nvPr/>
        </p:nvSpPr>
        <p:spPr>
          <a:xfrm>
            <a:off x="621792" y="4142232"/>
            <a:ext cx="384048" cy="384048"/>
          </a:xfrm>
          <a:prstGeom prst="ellipse">
            <a:avLst/>
          </a:prstGeom>
          <a:solidFill>
            <a:srgbClr val="2E75B6"/>
          </a:solidFill>
          <a:ln/>
        </p:spPr>
      </p:sp>
      <p:sp>
        <p:nvSpPr>
          <p:cNvPr id="33" name="Text 27"/>
          <p:cNvSpPr/>
          <p:nvPr/>
        </p:nvSpPr>
        <p:spPr>
          <a:xfrm>
            <a:off x="621792" y="41422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500" dirty="0"/>
          </a:p>
        </p:txBody>
      </p:sp>
      <p:pic>
        <p:nvPicPr>
          <p:cNvPr id="34" name="Image 4" descr="/home/claude/bloom/icons/check_double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1536" y="4123944"/>
            <a:ext cx="384048" cy="384048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621792" y="4599432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Return in Tracker</a:t>
            </a:r>
            <a:endParaRPr lang="en-US" sz="1250" dirty="0"/>
          </a:p>
        </p:txBody>
      </p:sp>
      <p:sp>
        <p:nvSpPr>
          <p:cNvPr id="36" name="Text 29"/>
          <p:cNvSpPr/>
          <p:nvPr/>
        </p:nvSpPr>
        <p:spPr>
          <a:xfrm>
            <a:off x="621792" y="5056632"/>
            <a:ext cx="521208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resolution notes and mark the return as closed.</a:t>
            </a:r>
            <a:endParaRPr lang="en-US" sz="1000" dirty="0"/>
          </a:p>
        </p:txBody>
      </p:sp>
      <p:sp>
        <p:nvSpPr>
          <p:cNvPr id="37" name="Shape 30"/>
          <p:cNvSpPr/>
          <p:nvPr/>
        </p:nvSpPr>
        <p:spPr>
          <a:xfrm>
            <a:off x="6181344" y="3977640"/>
            <a:ext cx="5541264" cy="2331720"/>
          </a:xfrm>
          <a:prstGeom prst="roundRect">
            <a:avLst>
              <a:gd name="adj" fmla="val 3137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dash"/>
          </a:ln>
        </p:spPr>
      </p:sp>
      <p:sp>
        <p:nvSpPr>
          <p:cNvPr id="38" name="Text 31"/>
          <p:cNvSpPr/>
          <p:nvPr/>
        </p:nvSpPr>
        <p:spPr>
          <a:xfrm>
            <a:off x="6345936" y="4937760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of procedure</a:t>
            </a:r>
            <a:endParaRPr lang="en-US" sz="1100" dirty="0"/>
          </a:p>
        </p:txBody>
      </p:sp>
      <p:sp>
        <p:nvSpPr>
          <p:cNvPr id="39" name="Text 32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4 of 5</a:t>
            </a:r>
            <a:endParaRPr lang="en-US" sz="900" dirty="0"/>
          </a:p>
        </p:txBody>
      </p:sp>
      <p:sp>
        <p:nvSpPr>
          <p:cNvPr id="40" name="Text 33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&amp; Approval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WI-VA-RET-001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Bloom &amp; Basket Co.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11274552" cy="4206240"/>
          </a:xfrm>
          <a:prstGeom prst="roundRect">
            <a:avLst>
              <a:gd name="adj" fmla="val 1739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55448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Work Instruction has been reviewed for accuracy and completeness prior to posting for the fulfillment and returns team.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Michael Abat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Process VA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build — July 2026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8229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4805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[Self-reviewed]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project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4805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805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138160" y="23774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 BY</a:t>
            </a:r>
            <a:endParaRPr lang="en-US" sz="11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[Fictional Client]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applicable</a:t>
            </a:r>
            <a:endParaRPr lang="en-US" sz="1100" dirty="0"/>
          </a:p>
          <a:p>
            <a:pPr indent="0" marL="0">
              <a:buNone/>
            </a:pPr>
            <a:r>
              <a:rPr lang="en-US" sz="10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38160" y="4572000"/>
            <a:ext cx="2926080" cy="0"/>
          </a:xfrm>
          <a:prstGeom prst="line">
            <a:avLst/>
          </a:prstGeom>
          <a:noFill/>
          <a:ln w="12700">
            <a:solidFill>
              <a:srgbClr val="AAAA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46177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Signature / Date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Work Instruction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68680"/>
          </a:xfrm>
          <a:prstGeom prst="rect">
            <a:avLst/>
          </a:prstGeom>
          <a:solidFill>
            <a:srgbClr val="1F4E7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0"/>
            <a:ext cx="8686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Checkpoints — If a Check Fails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961120" y="91440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BFD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WI-VA-RET-001</a:t>
            </a:r>
            <a:endParaRPr lang="en-US" sz="1100" dirty="0"/>
          </a:p>
          <a:p>
            <a:pPr algn="r" indent="0" marL="0">
              <a:buNone/>
            </a:pPr>
            <a:r>
              <a:rPr lang="en-US" sz="1000" i="1" dirty="0">
                <a:solidFill>
                  <a:srgbClr val="8FA9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Bloom &amp; Basket Co. — Demo Copy 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CEFE3"/>
          </a:solidFill>
          <a:ln w="15240">
            <a:solidFill>
              <a:srgbClr val="E67E22"/>
            </a:solidFill>
            <a:prstDash val="solid"/>
          </a:ln>
        </p:spPr>
      </p:sp>
      <p:pic>
        <p:nvPicPr>
          <p:cNvPr id="6" name="Image 0" descr="/home/claude/bloom/icons/hard_hat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4173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1 — Return Details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are the order ID, item, and condition notes complete?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notify the Returns Specialist.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re-inspect the item and log it again.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the condition matches the stated return reason.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Fails again — stop and escalate to the Returns Specialist.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245352" y="1143000"/>
            <a:ext cx="5486400" cy="4754880"/>
          </a:xfrm>
          <a:prstGeom prst="roundRect">
            <a:avLst>
              <a:gd name="adj" fmla="val 1538"/>
            </a:avLst>
          </a:prstGeom>
          <a:solidFill>
            <a:srgbClr val="F4F6F8"/>
          </a:solidFill>
          <a:ln w="12700">
            <a:solidFill>
              <a:srgbClr val="D9D9D9"/>
            </a:solidFill>
            <a:prstDash val="solid"/>
          </a:ln>
        </p:spPr>
      </p:sp>
      <p:pic>
        <p:nvPicPr>
          <p:cNvPr id="10" name="Image 1" descr="/home/claude/bloom/icons/boxe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9672" y="141732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14032" y="14173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4E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2 — Refund Amount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565392" y="2011680"/>
            <a:ext cx="48463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does the refund match the original order total?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 — process the refund or store credit.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recheck the original order before processing.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the amount against the order record.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Fails again — stop and escalate to Finance.</a:t>
            </a:r>
            <a:endParaRPr lang="en-US" sz="1250" dirty="0"/>
          </a:p>
          <a:p>
            <a:pPr marL="342900" indent="-342900">
              <a:lnSpc>
                <a:spcPct val="115000"/>
              </a:lnSpc>
              <a:buSzPct val="100000"/>
              <a:buChar char="•"/>
            </a:pPr>
            <a:r>
              <a:rPr lang="en-US" sz="12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process a refund that does not match the order.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457200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Page 5 of 5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6245352" y="6492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COPY ONLY — Fictional company, sample data for portfolio use.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Return &amp; Refund Processing — Work Instruction</dc:title>
  <dc:subject>PptxGenJS Presentation</dc:subject>
  <dc:creator>Michael Abat</dc:creator>
  <cp:lastModifiedBy>Michael Abat</cp:lastModifiedBy>
  <cp:revision>1</cp:revision>
  <dcterms:created xsi:type="dcterms:W3CDTF">2026-07-06T10:47:08Z</dcterms:created>
  <dcterms:modified xsi:type="dcterms:W3CDTF">2026-07-06T10:47:08Z</dcterms:modified>
</cp:coreProperties>
</file>