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12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  <Relationship Id="rId12" Type="http://schemas.openxmlformats.org/officeDocument/2006/relationships/slide" Target="slides/slide6.xml"/>
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image" Target="../media/image-title-white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Relationship Id="rId7" Type="http://schemas.openxmlformats.org/officeDocument/2006/relationships/image" Target="../media/image-2-2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Relationship Id="rId8" Type="http://schemas.openxmlformats.org/officeDocument/2006/relationships/image" Target="../media/image-2-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image" Target="../media/image-3-2.png"/><Relationship Id="rId5" Type="http://schemas.openxmlformats.org/officeDocument/2006/relationships/image" Target="../media/image-4-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4E7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920240"/>
            <a:ext cx="8503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FULFILLMENT</a:t>
            </a:r>
            <a:endParaRPr lang="en-US" sz="3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PICK, PACK &amp; SHIP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731520" y="3703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Work Instruction  ·  Warehouse Fulfillment Team</a:t>
            </a:r>
            <a:endParaRPr lang="en-US" sz="1600" dirty="0"/>
          </a:p>
        </p:txBody>
      </p:sp>
      <p:pic>
        <p:nvPicPr>
          <p:cNvPr id="4" name="Image 0" descr="/home/claude/bloom/icons/boxes_white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2640" y="201168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WI-VA-FUL-001   </a:t>
            </a:r>
            <a:pPr indent="0" marL="0">
              <a:buNone/>
            </a:pPr>
            <a:r>
              <a:rPr lang="en-US" sz="1200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   Version 1.0   |   Clearwater Supply Co. (fictional)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59893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8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Self-initiated demonstration project. No real client, data, or business is involved.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Packing Guidelines &amp; Equipment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WI-VA-FUL-001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Clearwater Supply Co.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bloom/icons/hard_ha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Packing Guidelines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Lift with your legs. Ask for help with any box over 20 kg.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the packing bench clear of loose tape, cutters, and cords.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print shipping labels for several orders at the same time.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and re-pick the order if Quality Check 1 fails.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and reprint the label if Quality Check 2 fails.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bloom/icons/box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Equipment &amp; Systems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management system access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Printed pick list for every order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Boxes, protective filler, and packing tape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Weighing scale at the packing station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Label printer and carrier scanner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Fulfillment Tracker (Clearwater_Order_Tracker.xlsx)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2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1 to 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WI-VA-FUL-001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Clearwater Supply Co.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PACKER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pic>
        <p:nvPicPr>
          <p:cNvPr id="9" name="Image 0" descr="/home/claude/bloom/icons/box_ope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02152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 Order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notification arrives. Print and confirm the pick list.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88536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453128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4" name="Text 11"/>
          <p:cNvSpPr/>
          <p:nvPr/>
        </p:nvSpPr>
        <p:spPr>
          <a:xfrm>
            <a:off x="445312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pic>
        <p:nvPicPr>
          <p:cNvPr id="15" name="Image 1" descr="/home/claude/bloom/icons/search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3488" y="1517904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453128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Items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4453128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each item on the list from its shelf location.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8119872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905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284464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0" name="Text 16"/>
          <p:cNvSpPr/>
          <p:nvPr/>
        </p:nvSpPr>
        <p:spPr>
          <a:xfrm>
            <a:off x="82844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pic>
        <p:nvPicPr>
          <p:cNvPr id="21" name="Image 2" descr="/home/claude/bloom/icons/clipboar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4824" y="1517904"/>
            <a:ext cx="384048" cy="38404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284464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Picked Items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8284464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the picked items to the order list, line by line.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0360152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  <p:sp>
        <p:nvSpPr>
          <p:cNvPr id="25" name="Shape 20"/>
          <p:cNvSpPr/>
          <p:nvPr/>
        </p:nvSpPr>
        <p:spPr>
          <a:xfrm>
            <a:off x="457200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7" name="Text 22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pic>
        <p:nvPicPr>
          <p:cNvPr id="28" name="Image 3" descr="/home/claude/bloom/icons/bell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02152" y="4123944"/>
            <a:ext cx="384048" cy="38404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21792" y="459943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 &amp; Weigh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621792" y="505663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 with the right box and filler. Record the weight.</a:t>
            </a:r>
            <a:endParaRPr lang="en-US" sz="1000" dirty="0"/>
          </a:p>
        </p:txBody>
      </p:sp>
      <p:sp>
        <p:nvSpPr>
          <p:cNvPr id="31" name="Shape 25"/>
          <p:cNvSpPr/>
          <p:nvPr/>
        </p:nvSpPr>
        <p:spPr>
          <a:xfrm>
            <a:off x="4288536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dash"/>
          </a:ln>
        </p:spPr>
      </p:sp>
      <p:sp>
        <p:nvSpPr>
          <p:cNvPr id="32" name="Text 26"/>
          <p:cNvSpPr/>
          <p:nvPr/>
        </p:nvSpPr>
        <p:spPr>
          <a:xfrm>
            <a:off x="4453128" y="4846320"/>
            <a:ext cx="32826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Continues on next page →</a:t>
            </a:r>
            <a:endParaRPr lang="en-US" sz="1100" dirty="0"/>
          </a:p>
        </p:txBody>
      </p:sp>
      <p:sp>
        <p:nvSpPr>
          <p:cNvPr id="33" name="Text 27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3 of 5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5 to 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WI-VA-FUL-001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Clearwater Supply Co.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PACKER  ·  SHIFT LEAD  ·  OPS COORDINATOR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pic>
        <p:nvPicPr>
          <p:cNvPr id="9" name="Image 0" descr="/home/claude/bloom/icons/search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464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 &amp; Verify Label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label. Confirm name, address, and order number.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319272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905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483864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4" name="Text 11"/>
          <p:cNvSpPr/>
          <p:nvPr/>
        </p:nvSpPr>
        <p:spPr>
          <a:xfrm>
            <a:off x="34838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pic>
        <p:nvPicPr>
          <p:cNvPr id="15" name="Image 1" descr="/home/claude/bloom/icons/file_contract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1536" y="1517904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483864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Scan, Log &amp; Stage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3483864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 tracking, log the order, move it to the outbound area.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1764792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  <p:sp>
        <p:nvSpPr>
          <p:cNvPr id="19" name="Shape 15"/>
          <p:cNvSpPr/>
          <p:nvPr/>
        </p:nvSpPr>
        <p:spPr>
          <a:xfrm>
            <a:off x="6181344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345936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1" name="Text 17"/>
          <p:cNvSpPr/>
          <p:nvPr/>
        </p:nvSpPr>
        <p:spPr>
          <a:xfrm>
            <a:off x="6345936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500" dirty="0"/>
          </a:p>
        </p:txBody>
      </p:sp>
      <p:pic>
        <p:nvPicPr>
          <p:cNvPr id="22" name="Image 2" descr="/home/claude/bloom/icons/paper_plan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93608" y="1517904"/>
            <a:ext cx="384048" cy="3840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345936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Tracker Daily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6345936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Lead checks logged orders and any flagged rows.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9043416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9208008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7" name="Text 22"/>
          <p:cNvSpPr/>
          <p:nvPr/>
        </p:nvSpPr>
        <p:spPr>
          <a:xfrm>
            <a:off x="920800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pic>
        <p:nvPicPr>
          <p:cNvPr id="28" name="Image 3" descr="/home/claude/bloom/icons/commen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0" y="1517904"/>
            <a:ext cx="384048" cy="38404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9208008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 Up on Flags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9208008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Chase every open issue until it is resolved and noted.</a:t>
            </a:r>
            <a:endParaRPr lang="en-US" sz="1000" dirty="0"/>
          </a:p>
        </p:txBody>
      </p:sp>
      <p:sp>
        <p:nvSpPr>
          <p:cNvPr id="31" name="Shape 25"/>
          <p:cNvSpPr/>
          <p:nvPr/>
        </p:nvSpPr>
        <p:spPr>
          <a:xfrm>
            <a:off x="457200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33" name="Text 27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500" dirty="0"/>
          </a:p>
        </p:txBody>
      </p:sp>
      <p:pic>
        <p:nvPicPr>
          <p:cNvPr id="34" name="Image 4" descr="/home/claude/bloom/icons/check_double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1536" y="4123944"/>
            <a:ext cx="384048" cy="384048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621792" y="4599432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Trends &amp; Update SOP</a:t>
            </a:r>
            <a:endParaRPr lang="en-US" sz="1250" dirty="0"/>
          </a:p>
        </p:txBody>
      </p:sp>
      <p:sp>
        <p:nvSpPr>
          <p:cNvPr id="36" name="Text 29"/>
          <p:cNvSpPr/>
          <p:nvPr/>
        </p:nvSpPr>
        <p:spPr>
          <a:xfrm>
            <a:off x="621792" y="5056632"/>
            <a:ext cx="52120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Ops Coordinator reviews error trends monthly.</a:t>
            </a:r>
            <a:endParaRPr lang="en-US" sz="1000" dirty="0"/>
          </a:p>
        </p:txBody>
      </p:sp>
      <p:sp>
        <p:nvSpPr>
          <p:cNvPr id="37" name="Shape 30"/>
          <p:cNvSpPr/>
          <p:nvPr/>
        </p:nvSpPr>
        <p:spPr>
          <a:xfrm>
            <a:off x="6181344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dash"/>
          </a:ln>
        </p:spPr>
      </p:sp>
      <p:sp>
        <p:nvSpPr>
          <p:cNvPr id="38" name="Text 31"/>
          <p:cNvSpPr/>
          <p:nvPr/>
        </p:nvSpPr>
        <p:spPr>
          <a:xfrm>
            <a:off x="6345936" y="493776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of procedure</a:t>
            </a:r>
            <a:endParaRPr lang="en-US" sz="1100" dirty="0"/>
          </a:p>
        </p:txBody>
      </p:sp>
      <p:sp>
        <p:nvSpPr>
          <p:cNvPr id="39" name="Text 32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4 of 5</a:t>
            </a:r>
            <a:endParaRPr lang="en-US" sz="900" dirty="0"/>
          </a:p>
        </p:txBody>
      </p:sp>
      <p:sp>
        <p:nvSpPr>
          <p:cNvPr id="40" name="Text 33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10351008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Approval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WI-VA-FUL-001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Clearwater Supply Co.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11274552" cy="4206240"/>
          </a:xfrm>
          <a:prstGeom prst="roundRect">
            <a:avLst>
              <a:gd name="adj" fmla="val 1739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55448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 Instruction has been reviewed for accuracy and completeness prior to posting for the warehouse fulfillment team.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Michael Abat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Process VA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build — July 2026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229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4805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[Self-reviewed]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project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1381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[Fictional Client]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applicable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381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Work Instruction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Checkpoints — If a Check Fails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WI-VA-FUL-001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Clearwater Supply Co.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bloom/icons/hard_ha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1 — Picked Items (Packer)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do the picked items match the order list, line by line?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continue to packing and weighing.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stop and re-pick the order against the list.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2 — Label: do name, address, and order number match?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reprint the label. Fails again — escalate to the Shift Lead.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bloom/icons/boxe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3 — Flagged Rows (Shift Lead)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are all flagged rows in the tracker cleared?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move on to the monthly error trend review.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keep chasing each open flag until it is resolved.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what was found and how it was fixed.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Cannot be cleared — stop and escalate to the Ops Coordinator.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leave a flagged row open at the end of the day.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5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Return &amp; Refund Processing — Work Instruction</dc:title>
  <dc:subject>PptxGenJS Presentation</dc:subject>
  <dc:creator>Michael Abat</dc:creator>
  <cp:lastModifiedBy>Michael Abat</cp:lastModifiedBy>
  <cp:revision>1</cp:revision>
  <dcterms:created xsi:type="dcterms:W3CDTF">2026-07-06T10:47:08Z</dcterms:created>
  <dcterms:modified xsi:type="dcterms:W3CDTF">2026-07-06T10:47:08Z</dcterms:modified>
</cp:coreProperties>
</file>