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s/slide6.xml" ContentType="application/vnd.openxmlformats-officedocument.presentationml.slide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12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  <Relationship Id="rId12" Type="http://schemas.openxmlformats.org/officeDocument/2006/relationships/slide" Target="slides/slide6.xml"/>
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image" Target="../media/image-3-1.png"/><Relationship Id="rId5" Type="http://schemas.openxmlformats.org/officeDocument/2006/relationships/image" Target="../media/image-4-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F4E7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1920240"/>
            <a:ext cx="8503920" cy="18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05000"/>
              </a:lnSpc>
              <a:buNone/>
            </a:pPr>
            <a:r>
              <a:rPr lang="en-US" sz="3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MACHINE DOWNTIME &amp;</a:t>
            </a:r>
            <a:endParaRPr lang="en-US" sz="3600" dirty="0"/>
          </a:p>
          <a:p>
            <a:pPr indent="0" marL="0">
              <a:lnSpc>
                <a:spcPct val="105000"/>
              </a:lnSpc>
              <a:buNone/>
            </a:pPr>
            <a:r>
              <a:rPr lang="en-US" sz="3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MAINTENANCE REPORTING</a:t>
            </a:r>
            <a:endParaRPr lang="en-US" sz="3600" dirty="0"/>
          </a:p>
        </p:txBody>
      </p:sp>
      <p:sp>
        <p:nvSpPr>
          <p:cNvPr id="3" name="Text 1"/>
          <p:cNvSpPr/>
          <p:nvPr/>
        </p:nvSpPr>
        <p:spPr>
          <a:xfrm>
            <a:off x="731520" y="3703320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BFD3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Visual Work Instruction  ·  Operator &amp; Maintenance Team</a:t>
            </a:r>
            <a:endParaRPr lang="en-US" sz="1600" dirty="0"/>
          </a:p>
        </p:txBody>
      </p:sp>
      <p:pic>
        <p:nvPicPr>
          <p:cNvPr id="4" name="Image 0" descr="/home/claude/ironclad/icons/hard_hat_white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692640" y="2011680"/>
            <a:ext cx="1828800" cy="182880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731520" y="5394960"/>
            <a:ext cx="10058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8FA9C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WI-VA-MNT-001   </a:t>
            </a:r>
            <a:pPr indent="0" marL="0">
              <a:buNone/>
            </a:pPr>
            <a:r>
              <a:rPr lang="en-US" sz="1200" dirty="0">
                <a:solidFill>
                  <a:srgbClr val="8FA9C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|   Version 1.0   |   Ironclad Metal Works (fictional)</a:t>
            </a:r>
            <a:endParaRPr lang="en-US" sz="1200" dirty="0"/>
          </a:p>
        </p:txBody>
      </p:sp>
      <p:sp>
        <p:nvSpPr>
          <p:cNvPr id="6" name="Text 3"/>
          <p:cNvSpPr/>
          <p:nvPr/>
        </p:nvSpPr>
        <p:spPr>
          <a:xfrm>
            <a:off x="731520" y="5989320"/>
            <a:ext cx="10058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i="1" dirty="0">
                <a:solidFill>
                  <a:srgbClr val="6E88A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DEMO COPY ONLY — Self-initiated demonstration project. No real client, data, or business is involved.</a:t>
            </a:r>
            <a:endParaRPr lang="en-US" sz="105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868680"/>
          </a:xfrm>
          <a:prstGeom prst="rect">
            <a:avLst/>
          </a:prstGeom>
          <a:solidFill>
            <a:srgbClr val="1F4E79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0"/>
            <a:ext cx="868680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Safety Precautions &amp; Equipment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8961120" y="91440"/>
            <a:ext cx="306324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BFD3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WI-VA-MNT-001</a:t>
            </a:r>
            <a:endParaRPr lang="en-US" sz="1100" dirty="0"/>
          </a:p>
          <a:p>
            <a:pPr algn="r" indent="0" marL="0">
              <a:buNone/>
            </a:pPr>
            <a:r>
              <a:rPr lang="en-US" sz="1000" i="1" dirty="0">
                <a:solidFill>
                  <a:srgbClr val="8FA9C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Ironclad Metal Works — Demo Copy Only</a:t>
            </a:r>
            <a:endParaRPr lang="en-US" sz="1100" dirty="0"/>
          </a:p>
        </p:txBody>
      </p:sp>
      <p:sp>
        <p:nvSpPr>
          <p:cNvPr id="5" name="Shape 3"/>
          <p:cNvSpPr/>
          <p:nvPr/>
        </p:nvSpPr>
        <p:spPr>
          <a:xfrm>
            <a:off x="457200" y="1143000"/>
            <a:ext cx="5486400" cy="4754880"/>
          </a:xfrm>
          <a:prstGeom prst="roundRect">
            <a:avLst>
              <a:gd name="adj" fmla="val 1538"/>
            </a:avLst>
          </a:prstGeom>
          <a:solidFill>
            <a:srgbClr val="FCEFE3"/>
          </a:solidFill>
          <a:ln w="15240">
            <a:solidFill>
              <a:srgbClr val="E67E22"/>
            </a:solidFill>
            <a:prstDash val="solid"/>
          </a:ln>
        </p:spPr>
      </p:sp>
      <p:pic>
        <p:nvPicPr>
          <p:cNvPr id="6" name="Image 0" descr="/home/claude/ironclad/icons/hard_hat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31520" y="1417320"/>
            <a:ext cx="457200" cy="457200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325880" y="1417320"/>
            <a:ext cx="43891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F4E7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Safety Precautions</a:t>
            </a:r>
            <a:endParaRPr lang="en-US" sz="1600" dirty="0"/>
          </a:p>
        </p:txBody>
      </p:sp>
      <p:sp>
        <p:nvSpPr>
          <p:cNvPr id="8" name="Text 5"/>
          <p:cNvSpPr/>
          <p:nvPr/>
        </p:nvSpPr>
        <p:spPr>
          <a:xfrm>
            <a:off x="777240" y="2011680"/>
            <a:ext cx="4846320" cy="3566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ct val="115000"/>
              </a:lnSpc>
              <a:buSzPct val="100000"/>
              <a:buChar char="•"/>
            </a:pPr>
            <a:r>
              <a:rPr lang="en-US" sz="1250" dirty="0">
                <a:solidFill>
                  <a:srgbClr val="3A3A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Lockout/tagout the machine before any hands-on inspection or repair.</a:t>
            </a:r>
            <a:endParaRPr lang="en-US" sz="1250" dirty="0"/>
          </a:p>
          <a:p>
            <a:pPr marL="342900" indent="-342900">
              <a:lnSpc>
                <a:spcPct val="115000"/>
              </a:lnSpc>
              <a:buSzPct val="100000"/>
              <a:buChar char="•"/>
            </a:pPr>
            <a:r>
              <a:rPr lang="en-US" sz="1250" dirty="0">
                <a:solidFill>
                  <a:srgbClr val="3A3A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Wear safety glasses and gloves when working near moving or hot parts.</a:t>
            </a:r>
            <a:endParaRPr lang="en-US" sz="1250" dirty="0"/>
          </a:p>
          <a:p>
            <a:pPr marL="342900" indent="-342900">
              <a:lnSpc>
                <a:spcPct val="115000"/>
              </a:lnSpc>
              <a:buSzPct val="100000"/>
              <a:buChar char="•"/>
            </a:pPr>
            <a:r>
              <a:rPr lang="en-US" sz="1250" dirty="0">
                <a:solidFill>
                  <a:srgbClr val="3A3A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Confirm residual energy (hydraulic, electrical) is released before opening panels.</a:t>
            </a:r>
            <a:endParaRPr lang="en-US" sz="1250" dirty="0"/>
          </a:p>
          <a:p>
            <a:pPr marL="342900" indent="-342900">
              <a:lnSpc>
                <a:spcPct val="115000"/>
              </a:lnSpc>
              <a:buSzPct val="100000"/>
              <a:buChar char="•"/>
            </a:pPr>
            <a:r>
              <a:rPr lang="en-US" sz="1250" dirty="0">
                <a:solidFill>
                  <a:srgbClr val="3A3A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Keep the work area clear of tools and cords — no trip hazards.</a:t>
            </a:r>
            <a:endParaRPr lang="en-US" sz="1250" dirty="0"/>
          </a:p>
          <a:p>
            <a:pPr marL="342900" indent="-342900">
              <a:lnSpc>
                <a:spcPct val="115000"/>
              </a:lnSpc>
              <a:buSzPct val="100000"/>
              <a:buChar char="•"/>
            </a:pPr>
            <a:r>
              <a:rPr lang="en-US" sz="1250" dirty="0">
                <a:solidFill>
                  <a:srgbClr val="3A3A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Never bypass a safety interlock to run a test cycle.</a:t>
            </a:r>
            <a:endParaRPr lang="en-US" sz="1250" dirty="0"/>
          </a:p>
        </p:txBody>
      </p:sp>
      <p:sp>
        <p:nvSpPr>
          <p:cNvPr id="9" name="Shape 6"/>
          <p:cNvSpPr/>
          <p:nvPr/>
        </p:nvSpPr>
        <p:spPr>
          <a:xfrm>
            <a:off x="6245352" y="1143000"/>
            <a:ext cx="5486400" cy="4754880"/>
          </a:xfrm>
          <a:prstGeom prst="roundRect">
            <a:avLst>
              <a:gd name="adj" fmla="val 1538"/>
            </a:avLst>
          </a:prstGeom>
          <a:solidFill>
            <a:srgbClr val="F4F6F8"/>
          </a:solidFill>
          <a:ln w="12700">
            <a:solidFill>
              <a:srgbClr val="D9D9D9"/>
            </a:solidFill>
            <a:prstDash val="solid"/>
          </a:ln>
        </p:spPr>
      </p:sp>
      <p:pic>
        <p:nvPicPr>
          <p:cNvPr id="10" name="Image 1" descr="/home/claude/ironclad/icons/boxes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19672" y="1417320"/>
            <a:ext cx="457200" cy="457200"/>
          </a:xfrm>
          <a:prstGeom prst="rect">
            <a:avLst/>
          </a:prstGeom>
        </p:spPr>
      </p:pic>
      <p:sp>
        <p:nvSpPr>
          <p:cNvPr id="11" name="Text 7"/>
          <p:cNvSpPr/>
          <p:nvPr/>
        </p:nvSpPr>
        <p:spPr>
          <a:xfrm>
            <a:off x="7114032" y="1417320"/>
            <a:ext cx="43891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F4E7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Equipment &amp; Materials</a:t>
            </a:r>
            <a:endParaRPr lang="en-US" sz="1600" dirty="0"/>
          </a:p>
        </p:txBody>
      </p:sp>
      <p:sp>
        <p:nvSpPr>
          <p:cNvPr id="12" name="Text 8"/>
          <p:cNvSpPr/>
          <p:nvPr/>
        </p:nvSpPr>
        <p:spPr>
          <a:xfrm>
            <a:off x="6565392" y="2011680"/>
            <a:ext cx="4846320" cy="3566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ct val="115000"/>
              </a:lnSpc>
              <a:buSzPct val="100000"/>
              <a:buChar char="•"/>
            </a:pPr>
            <a:r>
              <a:rPr lang="en-US" sz="1250" dirty="0">
                <a:solidFill>
                  <a:srgbClr val="3A3A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Lockout/tagout kit</a:t>
            </a:r>
            <a:endParaRPr lang="en-US" sz="1250" dirty="0"/>
          </a:p>
          <a:p>
            <a:pPr marL="342900" indent="-342900">
              <a:lnSpc>
                <a:spcPct val="115000"/>
              </a:lnSpc>
              <a:buSzPct val="100000"/>
              <a:buChar char="•"/>
            </a:pPr>
            <a:r>
              <a:rPr lang="en-US" sz="1250" dirty="0">
                <a:solidFill>
                  <a:srgbClr val="3A3A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Safety glasses and cut-resistant gloves</a:t>
            </a:r>
            <a:endParaRPr lang="en-US" sz="1250" dirty="0"/>
          </a:p>
          <a:p>
            <a:pPr marL="342900" indent="-342900">
              <a:lnSpc>
                <a:spcPct val="115000"/>
              </a:lnSpc>
              <a:buSzPct val="100000"/>
              <a:buChar char="•"/>
            </a:pPr>
            <a:r>
              <a:rPr lang="en-US" sz="1250" dirty="0">
                <a:solidFill>
                  <a:srgbClr val="3A3A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Standard toolset for the machine class</a:t>
            </a:r>
            <a:endParaRPr lang="en-US" sz="1250" dirty="0"/>
          </a:p>
          <a:p>
            <a:pPr marL="342900" indent="-342900">
              <a:lnSpc>
                <a:spcPct val="115000"/>
              </a:lnSpc>
              <a:buSzPct val="100000"/>
              <a:buChar char="•"/>
            </a:pPr>
            <a:r>
              <a:rPr lang="en-US" sz="1250" dirty="0">
                <a:solidFill>
                  <a:srgbClr val="3A3A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Maintenance tracker (digital or paper log)</a:t>
            </a:r>
            <a:endParaRPr lang="en-US" sz="1250" dirty="0"/>
          </a:p>
          <a:p>
            <a:pPr marL="342900" indent="-342900">
              <a:lnSpc>
                <a:spcPct val="115000"/>
              </a:lnSpc>
              <a:buSzPct val="100000"/>
              <a:buChar char="•"/>
            </a:pPr>
            <a:r>
              <a:rPr lang="en-US" sz="1250" dirty="0">
                <a:solidFill>
                  <a:srgbClr val="3A3A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Machine fault code reference sheet</a:t>
            </a:r>
            <a:endParaRPr lang="en-US" sz="1250" dirty="0"/>
          </a:p>
          <a:p>
            <a:pPr marL="342900" indent="-342900">
              <a:lnSpc>
                <a:spcPct val="115000"/>
              </a:lnSpc>
              <a:buSzPct val="100000"/>
              <a:buChar char="•"/>
            </a:pPr>
            <a:r>
              <a:rPr lang="en-US" sz="1250" dirty="0">
                <a:solidFill>
                  <a:srgbClr val="3A3A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Replacement parts per machine spec</a:t>
            </a:r>
            <a:endParaRPr lang="en-US" sz="1250" dirty="0"/>
          </a:p>
        </p:txBody>
      </p:sp>
      <p:sp>
        <p:nvSpPr>
          <p:cNvPr id="13" name="Text 9"/>
          <p:cNvSpPr/>
          <p:nvPr/>
        </p:nvSpPr>
        <p:spPr>
          <a:xfrm>
            <a:off x="457200" y="649224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Page 2 of 5</a:t>
            </a:r>
            <a:endParaRPr lang="en-US" sz="900" dirty="0"/>
          </a:p>
        </p:txBody>
      </p:sp>
      <p:sp>
        <p:nvSpPr>
          <p:cNvPr id="14" name="Text 10"/>
          <p:cNvSpPr/>
          <p:nvPr/>
        </p:nvSpPr>
        <p:spPr>
          <a:xfrm>
            <a:off x="6245352" y="649224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i="1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DEMO COPY ONLY — Fictional company, sample data for portfolio use.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868680"/>
          </a:xfrm>
          <a:prstGeom prst="rect">
            <a:avLst/>
          </a:prstGeom>
          <a:solidFill>
            <a:srgbClr val="1F4E79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0"/>
            <a:ext cx="868680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Procedure — Steps 1 to 4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8961120" y="91440"/>
            <a:ext cx="306324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BFD3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WI-VA-MNT-001</a:t>
            </a:r>
            <a:endParaRPr lang="en-US" sz="1100" dirty="0"/>
          </a:p>
          <a:p>
            <a:pPr algn="r" indent="0" marL="0">
              <a:buNone/>
            </a:pPr>
            <a:r>
              <a:rPr lang="en-US" sz="1000" i="1" dirty="0">
                <a:solidFill>
                  <a:srgbClr val="8FA9C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Ironclad Metal Works — Demo Copy Only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457200" y="1005840"/>
            <a:ext cx="3657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2E75B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MACHINE OPERATOR</a:t>
            </a:r>
            <a:endParaRPr lang="en-US" sz="1200" dirty="0"/>
          </a:p>
        </p:txBody>
      </p:sp>
      <p:sp>
        <p:nvSpPr>
          <p:cNvPr id="6" name="Shape 4"/>
          <p:cNvSpPr/>
          <p:nvPr/>
        </p:nvSpPr>
        <p:spPr>
          <a:xfrm>
            <a:off x="457200" y="1371600"/>
            <a:ext cx="3611880" cy="2331720"/>
          </a:xfrm>
          <a:prstGeom prst="roundRect">
            <a:avLst>
              <a:gd name="adj" fmla="val 3137"/>
            </a:avLst>
          </a:prstGeom>
          <a:solidFill>
            <a:srgbClr val="FFFFFF"/>
          </a:solidFill>
          <a:ln w="12700">
            <a:solidFill>
              <a:srgbClr val="D9D9D9"/>
            </a:solidFill>
            <a:prstDash val="solid"/>
          </a:ln>
          <a:effectLst>
            <a:outerShdw sx="100000" sy="100000" kx="0" ky="0" algn="bl" rotWithShape="0" blurRad="50800" dist="25400" dir="5400000">
              <a:srgbClr val="000000">
                <a:alpha val="12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621792" y="1536192"/>
            <a:ext cx="384048" cy="384048"/>
          </a:xfrm>
          <a:prstGeom prst="ellipse">
            <a:avLst/>
          </a:prstGeom>
          <a:solidFill>
            <a:srgbClr val="2E75B6"/>
          </a:solidFill>
          <a:ln/>
        </p:spPr>
      </p:sp>
      <p:sp>
        <p:nvSpPr>
          <p:cNvPr id="8" name="Text 6"/>
          <p:cNvSpPr/>
          <p:nvPr/>
        </p:nvSpPr>
        <p:spPr>
          <a:xfrm>
            <a:off x="621792" y="1536192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</a:t>
            </a:r>
            <a:endParaRPr lang="en-US" sz="1500" dirty="0"/>
          </a:p>
        </p:txBody>
      </p:sp>
      <p:pic>
        <p:nvPicPr>
          <p:cNvPr id="9" name="Image 0" descr="/home/claude/ironclad/icons/search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502152" y="1517904"/>
            <a:ext cx="384048" cy="384048"/>
          </a:xfrm>
          <a:prstGeom prst="rect">
            <a:avLst/>
          </a:prstGeom>
        </p:spPr>
      </p:pic>
      <p:sp>
        <p:nvSpPr>
          <p:cNvPr id="10" name="Text 7"/>
          <p:cNvSpPr/>
          <p:nvPr/>
        </p:nvSpPr>
        <p:spPr>
          <a:xfrm>
            <a:off x="621792" y="1993392"/>
            <a:ext cx="3282696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50" b="1" dirty="0">
                <a:solidFill>
                  <a:srgbClr val="1F4E7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Notice Machine Fault</a:t>
            </a:r>
            <a:endParaRPr lang="en-US" sz="1250" dirty="0"/>
          </a:p>
        </p:txBody>
      </p:sp>
      <p:sp>
        <p:nvSpPr>
          <p:cNvPr id="11" name="Text 8"/>
          <p:cNvSpPr/>
          <p:nvPr/>
        </p:nvSpPr>
        <p:spPr>
          <a:xfrm>
            <a:off x="621792" y="2450592"/>
            <a:ext cx="3282696" cy="112471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05000"/>
              </a:lnSpc>
              <a:buNone/>
            </a:pPr>
            <a:r>
              <a:rPr lang="en-US" sz="1000" dirty="0">
                <a:solidFill>
                  <a:srgbClr val="3A3A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Detect abnormal sound, error code, or a full machine stoppage.</a:t>
            </a:r>
            <a:endParaRPr lang="en-US" sz="1000" dirty="0"/>
          </a:p>
        </p:txBody>
      </p:sp>
      <p:sp>
        <p:nvSpPr>
          <p:cNvPr id="12" name="Shape 9"/>
          <p:cNvSpPr/>
          <p:nvPr/>
        </p:nvSpPr>
        <p:spPr>
          <a:xfrm>
            <a:off x="4288536" y="1371600"/>
            <a:ext cx="3611880" cy="2331720"/>
          </a:xfrm>
          <a:prstGeom prst="roundRect">
            <a:avLst>
              <a:gd name="adj" fmla="val 3137"/>
            </a:avLst>
          </a:prstGeom>
          <a:solidFill>
            <a:srgbClr val="FFFFFF"/>
          </a:solidFill>
          <a:ln w="12700">
            <a:solidFill>
              <a:srgbClr val="D9D9D9"/>
            </a:solidFill>
            <a:prstDash val="solid"/>
          </a:ln>
          <a:effectLst>
            <a:outerShdw sx="100000" sy="100000" kx="0" ky="0" algn="bl" rotWithShape="0" blurRad="50800" dist="25400" dir="5400000">
              <a:srgbClr val="000000">
                <a:alpha val="12000"/>
              </a:srgbClr>
            </a:outerShdw>
          </a:effectLst>
        </p:spPr>
      </p:sp>
      <p:sp>
        <p:nvSpPr>
          <p:cNvPr id="13" name="Shape 10"/>
          <p:cNvSpPr/>
          <p:nvPr/>
        </p:nvSpPr>
        <p:spPr>
          <a:xfrm>
            <a:off x="4453128" y="1536192"/>
            <a:ext cx="384048" cy="384048"/>
          </a:xfrm>
          <a:prstGeom prst="ellipse">
            <a:avLst/>
          </a:prstGeom>
          <a:solidFill>
            <a:srgbClr val="2E75B6"/>
          </a:solidFill>
          <a:ln/>
        </p:spPr>
      </p:sp>
      <p:sp>
        <p:nvSpPr>
          <p:cNvPr id="14" name="Text 11"/>
          <p:cNvSpPr/>
          <p:nvPr/>
        </p:nvSpPr>
        <p:spPr>
          <a:xfrm>
            <a:off x="4453128" y="1536192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500" dirty="0"/>
          </a:p>
        </p:txBody>
      </p:sp>
      <p:pic>
        <p:nvPicPr>
          <p:cNvPr id="15" name="Image 1" descr="/home/claude/ironclad/icons/hard_hat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33488" y="1517904"/>
            <a:ext cx="384048" cy="384048"/>
          </a:xfrm>
          <a:prstGeom prst="rect">
            <a:avLst/>
          </a:prstGeom>
        </p:spPr>
      </p:pic>
      <p:sp>
        <p:nvSpPr>
          <p:cNvPr id="16" name="Text 12"/>
          <p:cNvSpPr/>
          <p:nvPr/>
        </p:nvSpPr>
        <p:spPr>
          <a:xfrm>
            <a:off x="4453128" y="1993392"/>
            <a:ext cx="3282696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50" b="1" dirty="0">
                <a:solidFill>
                  <a:srgbClr val="1F4E7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Stop Machine Safely</a:t>
            </a:r>
            <a:endParaRPr lang="en-US" sz="1250" dirty="0"/>
          </a:p>
        </p:txBody>
      </p:sp>
      <p:sp>
        <p:nvSpPr>
          <p:cNvPr id="17" name="Text 13"/>
          <p:cNvSpPr/>
          <p:nvPr/>
        </p:nvSpPr>
        <p:spPr>
          <a:xfrm>
            <a:off x="4453128" y="2450592"/>
            <a:ext cx="3282696" cy="112471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05000"/>
              </a:lnSpc>
              <a:buNone/>
            </a:pPr>
            <a:r>
              <a:rPr lang="en-US" sz="1000" dirty="0">
                <a:solidFill>
                  <a:srgbClr val="3A3A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Stop the machine and follow lockout/tagout if required.</a:t>
            </a:r>
            <a:endParaRPr lang="en-US" sz="1000" dirty="0"/>
          </a:p>
        </p:txBody>
      </p:sp>
      <p:sp>
        <p:nvSpPr>
          <p:cNvPr id="18" name="Shape 14"/>
          <p:cNvSpPr/>
          <p:nvPr/>
        </p:nvSpPr>
        <p:spPr>
          <a:xfrm>
            <a:off x="8119872" y="1371600"/>
            <a:ext cx="3611880" cy="2331720"/>
          </a:xfrm>
          <a:prstGeom prst="roundRect">
            <a:avLst>
              <a:gd name="adj" fmla="val 3137"/>
            </a:avLst>
          </a:prstGeom>
          <a:solidFill>
            <a:srgbClr val="FCEFE3"/>
          </a:solidFill>
          <a:ln w="12700">
            <a:solidFill>
              <a:srgbClr val="E67E22"/>
            </a:solidFill>
            <a:prstDash val="solid"/>
          </a:ln>
          <a:effectLst>
            <a:outerShdw sx="100000" sy="100000" kx="0" ky="0" algn="bl" rotWithShape="0" blurRad="50800" dist="25400" dir="5400000">
              <a:srgbClr val="000000">
                <a:alpha val="12000"/>
              </a:srgbClr>
            </a:outerShdw>
          </a:effectLst>
        </p:spPr>
      </p:sp>
      <p:sp>
        <p:nvSpPr>
          <p:cNvPr id="19" name="Shape 15"/>
          <p:cNvSpPr/>
          <p:nvPr/>
        </p:nvSpPr>
        <p:spPr>
          <a:xfrm>
            <a:off x="8284464" y="1536192"/>
            <a:ext cx="384048" cy="384048"/>
          </a:xfrm>
          <a:prstGeom prst="ellipse">
            <a:avLst/>
          </a:prstGeom>
          <a:solidFill>
            <a:srgbClr val="E67E22"/>
          </a:solidFill>
          <a:ln/>
        </p:spPr>
      </p:sp>
      <p:sp>
        <p:nvSpPr>
          <p:cNvPr id="20" name="Text 16"/>
          <p:cNvSpPr/>
          <p:nvPr/>
        </p:nvSpPr>
        <p:spPr>
          <a:xfrm>
            <a:off x="8284464" y="1536192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500" dirty="0"/>
          </a:p>
        </p:txBody>
      </p:sp>
      <p:pic>
        <p:nvPicPr>
          <p:cNvPr id="21" name="Image 2" descr="/home/claude/ironclad/icons/clipboar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164824" y="1517904"/>
            <a:ext cx="384048" cy="384048"/>
          </a:xfrm>
          <a:prstGeom prst="rect">
            <a:avLst/>
          </a:prstGeom>
        </p:spPr>
      </p:pic>
      <p:sp>
        <p:nvSpPr>
          <p:cNvPr id="22" name="Text 17"/>
          <p:cNvSpPr/>
          <p:nvPr/>
        </p:nvSpPr>
        <p:spPr>
          <a:xfrm>
            <a:off x="8284464" y="1993392"/>
            <a:ext cx="3282696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50" b="1" dirty="0">
                <a:solidFill>
                  <a:srgbClr val="1F4E7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Log Downtime Start</a:t>
            </a:r>
            <a:endParaRPr lang="en-US" sz="1250" dirty="0"/>
          </a:p>
        </p:txBody>
      </p:sp>
      <p:sp>
        <p:nvSpPr>
          <p:cNvPr id="23" name="Text 18"/>
          <p:cNvSpPr/>
          <p:nvPr/>
        </p:nvSpPr>
        <p:spPr>
          <a:xfrm>
            <a:off x="8284464" y="2450592"/>
            <a:ext cx="3282696" cy="112471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05000"/>
              </a:lnSpc>
              <a:buNone/>
            </a:pPr>
            <a:r>
              <a:rPr lang="en-US" sz="1000" dirty="0">
                <a:solidFill>
                  <a:srgbClr val="3A3A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Record the downtime start time and fault code in the tracker.</a:t>
            </a:r>
            <a:endParaRPr lang="en-US" sz="1000" dirty="0"/>
          </a:p>
        </p:txBody>
      </p:sp>
      <p:sp>
        <p:nvSpPr>
          <p:cNvPr id="24" name="Shape 19"/>
          <p:cNvSpPr/>
          <p:nvPr/>
        </p:nvSpPr>
        <p:spPr>
          <a:xfrm>
            <a:off x="457200" y="3977640"/>
            <a:ext cx="3611880" cy="2331720"/>
          </a:xfrm>
          <a:prstGeom prst="roundRect">
            <a:avLst>
              <a:gd name="adj" fmla="val 3137"/>
            </a:avLst>
          </a:prstGeom>
          <a:solidFill>
            <a:srgbClr val="FFFFFF"/>
          </a:solidFill>
          <a:ln w="12700">
            <a:solidFill>
              <a:srgbClr val="D9D9D9"/>
            </a:solidFill>
            <a:prstDash val="solid"/>
          </a:ln>
          <a:effectLst>
            <a:outerShdw sx="100000" sy="100000" kx="0" ky="0" algn="bl" rotWithShape="0" blurRad="50800" dist="25400" dir="5400000">
              <a:srgbClr val="000000">
                <a:alpha val="12000"/>
              </a:srgbClr>
            </a:outerShdw>
          </a:effectLst>
        </p:spPr>
      </p:sp>
      <p:sp>
        <p:nvSpPr>
          <p:cNvPr id="25" name="Shape 20"/>
          <p:cNvSpPr/>
          <p:nvPr/>
        </p:nvSpPr>
        <p:spPr>
          <a:xfrm>
            <a:off x="621792" y="4142232"/>
            <a:ext cx="384048" cy="384048"/>
          </a:xfrm>
          <a:prstGeom prst="ellipse">
            <a:avLst/>
          </a:prstGeom>
          <a:solidFill>
            <a:srgbClr val="2E75B6"/>
          </a:solidFill>
          <a:ln/>
        </p:spPr>
      </p:sp>
      <p:sp>
        <p:nvSpPr>
          <p:cNvPr id="26" name="Text 21"/>
          <p:cNvSpPr/>
          <p:nvPr/>
        </p:nvSpPr>
        <p:spPr>
          <a:xfrm>
            <a:off x="621792" y="4142232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500" dirty="0"/>
          </a:p>
        </p:txBody>
      </p:sp>
      <p:pic>
        <p:nvPicPr>
          <p:cNvPr id="27" name="Image 3" descr="/home/claude/ironclad/icons/bell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02152" y="4123944"/>
            <a:ext cx="384048" cy="384048"/>
          </a:xfrm>
          <a:prstGeom prst="rect">
            <a:avLst/>
          </a:prstGeom>
        </p:spPr>
      </p:pic>
      <p:sp>
        <p:nvSpPr>
          <p:cNvPr id="28" name="Text 22"/>
          <p:cNvSpPr/>
          <p:nvPr/>
        </p:nvSpPr>
        <p:spPr>
          <a:xfrm>
            <a:off x="621792" y="4599432"/>
            <a:ext cx="3282696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50" b="1" dirty="0">
                <a:solidFill>
                  <a:srgbClr val="1F4E7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Notify Maintenance</a:t>
            </a:r>
            <a:endParaRPr lang="en-US" sz="1250" dirty="0"/>
          </a:p>
        </p:txBody>
      </p:sp>
      <p:sp>
        <p:nvSpPr>
          <p:cNvPr id="29" name="Text 23"/>
          <p:cNvSpPr/>
          <p:nvPr/>
        </p:nvSpPr>
        <p:spPr>
          <a:xfrm>
            <a:off x="621792" y="5056632"/>
            <a:ext cx="3282696" cy="112471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05000"/>
              </a:lnSpc>
              <a:buNone/>
            </a:pPr>
            <a:r>
              <a:rPr lang="en-US" sz="1000" dirty="0">
                <a:solidFill>
                  <a:srgbClr val="3A3A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Send the machine ID and fault code to the Maintenance Technician.</a:t>
            </a:r>
            <a:endParaRPr lang="en-US" sz="1000" dirty="0"/>
          </a:p>
        </p:txBody>
      </p:sp>
      <p:sp>
        <p:nvSpPr>
          <p:cNvPr id="30" name="Shape 24"/>
          <p:cNvSpPr/>
          <p:nvPr/>
        </p:nvSpPr>
        <p:spPr>
          <a:xfrm>
            <a:off x="4288536" y="3977640"/>
            <a:ext cx="3611880" cy="2331720"/>
          </a:xfrm>
          <a:prstGeom prst="roundRect">
            <a:avLst>
              <a:gd name="adj" fmla="val 3137"/>
            </a:avLst>
          </a:prstGeom>
          <a:solidFill>
            <a:srgbClr val="F4F6F8"/>
          </a:solidFill>
          <a:ln w="12700">
            <a:solidFill>
              <a:srgbClr val="D9D9D9"/>
            </a:solidFill>
            <a:prstDash val="dash"/>
          </a:ln>
        </p:spPr>
      </p:sp>
      <p:sp>
        <p:nvSpPr>
          <p:cNvPr id="31" name="Text 25"/>
          <p:cNvSpPr/>
          <p:nvPr/>
        </p:nvSpPr>
        <p:spPr>
          <a:xfrm>
            <a:off x="4453128" y="4846320"/>
            <a:ext cx="3282696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i="1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Continues on next page →</a:t>
            </a:r>
            <a:endParaRPr lang="en-US" sz="1100" dirty="0"/>
          </a:p>
        </p:txBody>
      </p:sp>
      <p:sp>
        <p:nvSpPr>
          <p:cNvPr id="32" name="Text 26"/>
          <p:cNvSpPr/>
          <p:nvPr/>
        </p:nvSpPr>
        <p:spPr>
          <a:xfrm>
            <a:off x="457200" y="649224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Page 3 of 5</a:t>
            </a:r>
            <a:endParaRPr lang="en-US" sz="900" dirty="0"/>
          </a:p>
        </p:txBody>
      </p:sp>
      <p:sp>
        <p:nvSpPr>
          <p:cNvPr id="33" name="Text 27"/>
          <p:cNvSpPr/>
          <p:nvPr/>
        </p:nvSpPr>
        <p:spPr>
          <a:xfrm>
            <a:off x="6245352" y="649224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i="1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DEMO COPY ONLY — Fictional company, sample data for portfolio use.</a:t>
            </a:r>
            <a:endParaRPr lang="en-US" sz="900" dirty="0"/>
          </a:p>
        </p:txBody>
      </p:sp>
      <p:sp>
        <p:nvSpPr>
          <p:cNvPr id="12" name="Text 9"/>
          <p:cNvSpPr/>
          <p:nvPr/>
        </p:nvSpPr>
        <p:spPr>
          <a:xfrm>
            <a:off x="10360152" y="3410712"/>
            <a:ext cx="11887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E67E2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QC CHECK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868680"/>
          </a:xfrm>
          <a:prstGeom prst="rect">
            <a:avLst/>
          </a:prstGeom>
          <a:solidFill>
            <a:srgbClr val="1F4E79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0"/>
            <a:ext cx="868680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Procedure — Steps 5 to 10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8961120" y="91440"/>
            <a:ext cx="306324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BFD3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WI-VA-MNT-001</a:t>
            </a:r>
            <a:endParaRPr lang="en-US" sz="1100" dirty="0"/>
          </a:p>
          <a:p>
            <a:pPr algn="r" indent="0" marL="0">
              <a:buNone/>
            </a:pPr>
            <a:r>
              <a:rPr lang="en-US" sz="1000" i="1" dirty="0">
                <a:solidFill>
                  <a:srgbClr val="8FA9C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Ironclad Metal Works — Demo Copy Only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457200" y="1005840"/>
            <a:ext cx="3657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2E75B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MAINTENANCE TECHNICIAN</a:t>
            </a:r>
            <a:endParaRPr lang="en-US" sz="1200" dirty="0"/>
          </a:p>
        </p:txBody>
      </p:sp>
      <p:sp>
        <p:nvSpPr>
          <p:cNvPr id="6" name="Shape 4"/>
          <p:cNvSpPr/>
          <p:nvPr/>
        </p:nvSpPr>
        <p:spPr>
          <a:xfrm>
            <a:off x="457200" y="1371600"/>
            <a:ext cx="2679192" cy="2331720"/>
          </a:xfrm>
          <a:prstGeom prst="roundRect">
            <a:avLst>
              <a:gd name="adj" fmla="val 3137"/>
            </a:avLst>
          </a:prstGeom>
          <a:solidFill>
            <a:srgbClr val="FFFFFF"/>
          </a:solidFill>
          <a:ln w="19050">
            <a:solidFill>
              <a:srgbClr val="D9D9D9"/>
            </a:solidFill>
            <a:prstDash val="solid"/>
          </a:ln>
          <a:effectLst>
            <a:outerShdw sx="100000" sy="100000" kx="0" ky="0" algn="bl" rotWithShape="0" blurRad="50800" dist="25400" dir="5400000">
              <a:srgbClr val="000000">
                <a:alpha val="12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621792" y="1536192"/>
            <a:ext cx="384048" cy="384048"/>
          </a:xfrm>
          <a:prstGeom prst="ellipse">
            <a:avLst/>
          </a:prstGeom>
          <a:solidFill>
            <a:srgbClr val="2E75B6"/>
          </a:solidFill>
          <a:ln/>
        </p:spPr>
      </p:sp>
      <p:sp>
        <p:nvSpPr>
          <p:cNvPr id="8" name="Text 6"/>
          <p:cNvSpPr/>
          <p:nvPr/>
        </p:nvSpPr>
        <p:spPr>
          <a:xfrm>
            <a:off x="621792" y="1536192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500" dirty="0"/>
          </a:p>
        </p:txBody>
      </p:sp>
      <p:pic>
        <p:nvPicPr>
          <p:cNvPr id="9" name="Image 0" descr="/home/claude/ironclad/icons/search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569464" y="1517904"/>
            <a:ext cx="384048" cy="384048"/>
          </a:xfrm>
          <a:prstGeom prst="rect">
            <a:avLst/>
          </a:prstGeom>
        </p:spPr>
      </p:pic>
      <p:sp>
        <p:nvSpPr>
          <p:cNvPr id="10" name="Text 7"/>
          <p:cNvSpPr/>
          <p:nvPr/>
        </p:nvSpPr>
        <p:spPr>
          <a:xfrm>
            <a:off x="621792" y="1993392"/>
            <a:ext cx="2350008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50" b="1" dirty="0">
                <a:solidFill>
                  <a:srgbClr val="1F4E7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Review Fault &amp; Log</a:t>
            </a:r>
            <a:endParaRPr lang="en-US" sz="1250" dirty="0"/>
          </a:p>
        </p:txBody>
      </p:sp>
      <p:sp>
        <p:nvSpPr>
          <p:cNvPr id="11" name="Text 8"/>
          <p:cNvSpPr/>
          <p:nvPr/>
        </p:nvSpPr>
        <p:spPr>
          <a:xfrm>
            <a:off x="621792" y="2450592"/>
            <a:ext cx="2350008" cy="112471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05000"/>
              </a:lnSpc>
              <a:buNone/>
            </a:pPr>
            <a:r>
              <a:rPr lang="en-US" sz="1000" dirty="0">
                <a:solidFill>
                  <a:srgbClr val="3A3A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Confirm fault code and downtime log are complete before starting.</a:t>
            </a:r>
            <a:endParaRPr lang="en-US" sz="1000" dirty="0"/>
          </a:p>
        </p:txBody>
      </p:sp>
      <p:sp>
        <p:nvSpPr>
          <p:cNvPr id="13" name="Shape 10"/>
          <p:cNvSpPr/>
          <p:nvPr/>
        </p:nvSpPr>
        <p:spPr>
          <a:xfrm>
            <a:off x="3319272" y="1371600"/>
            <a:ext cx="2679192" cy="2331720"/>
          </a:xfrm>
          <a:prstGeom prst="roundRect">
            <a:avLst>
              <a:gd name="adj" fmla="val 3137"/>
            </a:avLst>
          </a:prstGeom>
          <a:solidFill>
            <a:srgbClr val="FFFFFF"/>
          </a:solidFill>
          <a:ln w="12700">
            <a:solidFill>
              <a:srgbClr val="D9D9D9"/>
            </a:solidFill>
            <a:prstDash val="solid"/>
          </a:ln>
          <a:effectLst>
            <a:outerShdw sx="100000" sy="100000" kx="0" ky="0" algn="bl" rotWithShape="0" blurRad="50800" dist="25400" dir="5400000">
              <a:srgbClr val="000000">
                <a:alpha val="12000"/>
              </a:srgbClr>
            </a:outerShdw>
          </a:effectLst>
        </p:spPr>
      </p:sp>
      <p:sp>
        <p:nvSpPr>
          <p:cNvPr id="14" name="Shape 11"/>
          <p:cNvSpPr/>
          <p:nvPr/>
        </p:nvSpPr>
        <p:spPr>
          <a:xfrm>
            <a:off x="3483864" y="1536192"/>
            <a:ext cx="384048" cy="384048"/>
          </a:xfrm>
          <a:prstGeom prst="ellipse">
            <a:avLst/>
          </a:prstGeom>
          <a:solidFill>
            <a:srgbClr val="2E75B6"/>
          </a:solidFill>
          <a:ln/>
        </p:spPr>
      </p:sp>
      <p:sp>
        <p:nvSpPr>
          <p:cNvPr id="15" name="Text 12"/>
          <p:cNvSpPr/>
          <p:nvPr/>
        </p:nvSpPr>
        <p:spPr>
          <a:xfrm>
            <a:off x="3483864" y="1536192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500" dirty="0"/>
          </a:p>
        </p:txBody>
      </p:sp>
      <p:pic>
        <p:nvPicPr>
          <p:cNvPr id="16" name="Image 1" descr="/home/claude/ironclad/icons/file_contract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31536" y="1517904"/>
            <a:ext cx="384048" cy="384048"/>
          </a:xfrm>
          <a:prstGeom prst="rect">
            <a:avLst/>
          </a:prstGeom>
        </p:spPr>
      </p:pic>
      <p:sp>
        <p:nvSpPr>
          <p:cNvPr id="17" name="Text 13"/>
          <p:cNvSpPr/>
          <p:nvPr/>
        </p:nvSpPr>
        <p:spPr>
          <a:xfrm>
            <a:off x="3483864" y="1993392"/>
            <a:ext cx="2350008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50" b="1" dirty="0">
                <a:solidFill>
                  <a:srgbClr val="1F4E7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Diagnose Root Cause</a:t>
            </a:r>
            <a:endParaRPr lang="en-US" sz="1250" dirty="0"/>
          </a:p>
        </p:txBody>
      </p:sp>
      <p:sp>
        <p:nvSpPr>
          <p:cNvPr id="18" name="Text 14"/>
          <p:cNvSpPr/>
          <p:nvPr/>
        </p:nvSpPr>
        <p:spPr>
          <a:xfrm>
            <a:off x="3483864" y="2450592"/>
            <a:ext cx="2350008" cy="112471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05000"/>
              </a:lnSpc>
              <a:buNone/>
            </a:pPr>
            <a:r>
              <a:rPr lang="en-US" sz="1000" dirty="0">
                <a:solidFill>
                  <a:srgbClr val="3A3A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Inspect and test the machine to find the underlying issue.</a:t>
            </a:r>
            <a:endParaRPr lang="en-US" sz="1000" dirty="0"/>
          </a:p>
        </p:txBody>
      </p:sp>
      <p:sp>
        <p:nvSpPr>
          <p:cNvPr id="19" name="Shape 15"/>
          <p:cNvSpPr/>
          <p:nvPr/>
        </p:nvSpPr>
        <p:spPr>
          <a:xfrm>
            <a:off x="6181344" y="1371600"/>
            <a:ext cx="2679192" cy="2331720"/>
          </a:xfrm>
          <a:prstGeom prst="roundRect">
            <a:avLst>
              <a:gd name="adj" fmla="val 3137"/>
            </a:avLst>
          </a:prstGeom>
          <a:solidFill>
            <a:srgbClr val="FFFFFF"/>
          </a:solidFill>
          <a:ln w="12700">
            <a:solidFill>
              <a:srgbClr val="D9D9D9"/>
            </a:solidFill>
            <a:prstDash val="solid"/>
          </a:ln>
          <a:effectLst>
            <a:outerShdw sx="100000" sy="100000" kx="0" ky="0" algn="bl" rotWithShape="0" blurRad="50800" dist="25400" dir="5400000">
              <a:srgbClr val="000000">
                <a:alpha val="12000"/>
              </a:srgbClr>
            </a:outerShdw>
          </a:effectLst>
        </p:spPr>
      </p:sp>
      <p:sp>
        <p:nvSpPr>
          <p:cNvPr id="20" name="Shape 16"/>
          <p:cNvSpPr/>
          <p:nvPr/>
        </p:nvSpPr>
        <p:spPr>
          <a:xfrm>
            <a:off x="6345936" y="1536192"/>
            <a:ext cx="384048" cy="384048"/>
          </a:xfrm>
          <a:prstGeom prst="ellipse">
            <a:avLst/>
          </a:prstGeom>
          <a:solidFill>
            <a:srgbClr val="2E75B6"/>
          </a:solidFill>
          <a:ln/>
        </p:spPr>
      </p:sp>
      <p:sp>
        <p:nvSpPr>
          <p:cNvPr id="21" name="Text 17"/>
          <p:cNvSpPr/>
          <p:nvPr/>
        </p:nvSpPr>
        <p:spPr>
          <a:xfrm>
            <a:off x="6345936" y="1536192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500" dirty="0"/>
          </a:p>
        </p:txBody>
      </p:sp>
      <p:pic>
        <p:nvPicPr>
          <p:cNvPr id="22" name="Image 2" descr="/home/claude/ironclad/icons/boxes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93608" y="1517904"/>
            <a:ext cx="384048" cy="384048"/>
          </a:xfrm>
          <a:prstGeom prst="rect">
            <a:avLst/>
          </a:prstGeom>
        </p:spPr>
      </p:pic>
      <p:sp>
        <p:nvSpPr>
          <p:cNvPr id="23" name="Text 18"/>
          <p:cNvSpPr/>
          <p:nvPr/>
        </p:nvSpPr>
        <p:spPr>
          <a:xfrm>
            <a:off x="6345936" y="1993392"/>
            <a:ext cx="2350008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50" b="1" dirty="0">
                <a:solidFill>
                  <a:srgbClr val="1F4E7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Perform Repair</a:t>
            </a:r>
            <a:endParaRPr lang="en-US" sz="1250" dirty="0"/>
          </a:p>
        </p:txBody>
      </p:sp>
      <p:sp>
        <p:nvSpPr>
          <p:cNvPr id="24" name="Text 19"/>
          <p:cNvSpPr/>
          <p:nvPr/>
        </p:nvSpPr>
        <p:spPr>
          <a:xfrm>
            <a:off x="6345936" y="2450592"/>
            <a:ext cx="2350008" cy="112471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05000"/>
              </a:lnSpc>
              <a:buNone/>
            </a:pPr>
            <a:r>
              <a:rPr lang="en-US" sz="1000" dirty="0">
                <a:solidFill>
                  <a:srgbClr val="3A3A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Complete the corrective repair or part replacement.</a:t>
            </a:r>
            <a:endParaRPr lang="en-US" sz="1000" dirty="0"/>
          </a:p>
        </p:txBody>
      </p:sp>
      <p:sp>
        <p:nvSpPr>
          <p:cNvPr id="25" name="Shape 20"/>
          <p:cNvSpPr/>
          <p:nvPr/>
        </p:nvSpPr>
        <p:spPr>
          <a:xfrm>
            <a:off x="9043416" y="1371600"/>
            <a:ext cx="2679192" cy="2331720"/>
          </a:xfrm>
          <a:prstGeom prst="roundRect">
            <a:avLst>
              <a:gd name="adj" fmla="val 3137"/>
            </a:avLst>
          </a:prstGeom>
          <a:solidFill>
            <a:srgbClr val="FCEFE3"/>
          </a:solidFill>
          <a:ln w="19050">
            <a:solidFill>
              <a:srgbClr val="E67E22"/>
            </a:solidFill>
            <a:prstDash val="solid"/>
          </a:ln>
          <a:effectLst>
            <a:outerShdw sx="100000" sy="100000" kx="0" ky="0" algn="bl" rotWithShape="0" blurRad="50800" dist="25400" dir="5400000">
              <a:srgbClr val="000000">
                <a:alpha val="12000"/>
              </a:srgbClr>
            </a:outerShdw>
          </a:effectLst>
        </p:spPr>
      </p:sp>
      <p:sp>
        <p:nvSpPr>
          <p:cNvPr id="26" name="Shape 21"/>
          <p:cNvSpPr/>
          <p:nvPr/>
        </p:nvSpPr>
        <p:spPr>
          <a:xfrm>
            <a:off x="9208008" y="1536192"/>
            <a:ext cx="384048" cy="384048"/>
          </a:xfrm>
          <a:prstGeom prst="ellipse">
            <a:avLst/>
          </a:prstGeom>
          <a:solidFill>
            <a:srgbClr val="E67E22"/>
          </a:solidFill>
          <a:ln/>
        </p:spPr>
      </p:sp>
      <p:sp>
        <p:nvSpPr>
          <p:cNvPr id="27" name="Text 22"/>
          <p:cNvSpPr/>
          <p:nvPr/>
        </p:nvSpPr>
        <p:spPr>
          <a:xfrm>
            <a:off x="9208008" y="1536192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500" dirty="0"/>
          </a:p>
        </p:txBody>
      </p:sp>
      <p:pic>
        <p:nvPicPr>
          <p:cNvPr id="28" name="Image 3" descr="/home/claude/ironclad/icons/check_double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55680" y="1517904"/>
            <a:ext cx="384048" cy="384048"/>
          </a:xfrm>
          <a:prstGeom prst="rect">
            <a:avLst/>
          </a:prstGeom>
        </p:spPr>
      </p:pic>
      <p:sp>
        <p:nvSpPr>
          <p:cNvPr id="29" name="Text 23"/>
          <p:cNvSpPr/>
          <p:nvPr/>
        </p:nvSpPr>
        <p:spPr>
          <a:xfrm>
            <a:off x="9208008" y="1993392"/>
            <a:ext cx="2350008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50" b="1" dirty="0">
                <a:solidFill>
                  <a:srgbClr val="1F4E7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Test Before Clearing</a:t>
            </a:r>
            <a:endParaRPr lang="en-US" sz="1250" dirty="0"/>
          </a:p>
        </p:txBody>
      </p:sp>
      <p:sp>
        <p:nvSpPr>
          <p:cNvPr id="30" name="Text 24"/>
          <p:cNvSpPr/>
          <p:nvPr/>
        </p:nvSpPr>
        <p:spPr>
          <a:xfrm>
            <a:off x="9208008" y="2450592"/>
            <a:ext cx="2350008" cy="112471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05000"/>
              </a:lnSpc>
              <a:buNone/>
            </a:pPr>
            <a:r>
              <a:rPr lang="en-US" sz="1000" dirty="0">
                <a:solidFill>
                  <a:srgbClr val="3A3A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Run a test cycle to confirm the fix works before clearing.</a:t>
            </a:r>
            <a:endParaRPr lang="en-US" sz="1000" dirty="0"/>
          </a:p>
        </p:txBody>
      </p:sp>
      <p:sp>
        <p:nvSpPr>
          <p:cNvPr id="31" name="Text 25"/>
          <p:cNvSpPr/>
          <p:nvPr/>
        </p:nvSpPr>
        <p:spPr>
          <a:xfrm>
            <a:off x="10351008" y="3410712"/>
            <a:ext cx="11887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E67E2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QC CHECK</a:t>
            </a:r>
            <a:endParaRPr lang="en-US" sz="800" dirty="0"/>
          </a:p>
        </p:txBody>
      </p:sp>
      <p:sp>
        <p:nvSpPr>
          <p:cNvPr id="32" name="Shape 26"/>
          <p:cNvSpPr/>
          <p:nvPr/>
        </p:nvSpPr>
        <p:spPr>
          <a:xfrm>
            <a:off x="457200" y="3977640"/>
            <a:ext cx="5541264" cy="2331720"/>
          </a:xfrm>
          <a:prstGeom prst="roundRect">
            <a:avLst>
              <a:gd name="adj" fmla="val 3137"/>
            </a:avLst>
          </a:prstGeom>
          <a:solidFill>
            <a:srgbClr val="FFFFFF"/>
          </a:solidFill>
          <a:ln w="12700">
            <a:solidFill>
              <a:srgbClr val="D9D9D9"/>
            </a:solidFill>
            <a:prstDash val="solid"/>
          </a:ln>
          <a:effectLst>
            <a:outerShdw sx="100000" sy="100000" kx="0" ky="0" algn="bl" rotWithShape="0" blurRad="50800" dist="25400" dir="5400000">
              <a:srgbClr val="000000">
                <a:alpha val="12000"/>
              </a:srgbClr>
            </a:outerShdw>
          </a:effectLst>
        </p:spPr>
      </p:sp>
      <p:sp>
        <p:nvSpPr>
          <p:cNvPr id="33" name="Shape 27"/>
          <p:cNvSpPr/>
          <p:nvPr/>
        </p:nvSpPr>
        <p:spPr>
          <a:xfrm>
            <a:off x="621792" y="4142232"/>
            <a:ext cx="384048" cy="384048"/>
          </a:xfrm>
          <a:prstGeom prst="ellipse">
            <a:avLst/>
          </a:prstGeom>
          <a:solidFill>
            <a:srgbClr val="2E75B6"/>
          </a:solidFill>
          <a:ln/>
        </p:spPr>
      </p:sp>
      <p:sp>
        <p:nvSpPr>
          <p:cNvPr id="34" name="Text 28"/>
          <p:cNvSpPr/>
          <p:nvPr/>
        </p:nvSpPr>
        <p:spPr>
          <a:xfrm>
            <a:off x="621792" y="4142232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500" dirty="0"/>
          </a:p>
        </p:txBody>
      </p:sp>
      <p:pic>
        <p:nvPicPr>
          <p:cNvPr id="35" name="Image 4" descr="/home/claude/ironclad/icons/clipboar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431536" y="4123944"/>
            <a:ext cx="384048" cy="384048"/>
          </a:xfrm>
          <a:prstGeom prst="rect">
            <a:avLst/>
          </a:prstGeom>
        </p:spPr>
      </p:pic>
      <p:sp>
        <p:nvSpPr>
          <p:cNvPr id="36" name="Text 29"/>
          <p:cNvSpPr/>
          <p:nvPr/>
        </p:nvSpPr>
        <p:spPr>
          <a:xfrm>
            <a:off x="621792" y="4599432"/>
            <a:ext cx="52120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50" b="1" dirty="0">
                <a:solidFill>
                  <a:srgbClr val="1F4E7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Log Downtime End</a:t>
            </a:r>
            <a:endParaRPr lang="en-US" sz="1250" dirty="0"/>
          </a:p>
        </p:txBody>
      </p:sp>
      <p:sp>
        <p:nvSpPr>
          <p:cNvPr id="37" name="Text 30"/>
          <p:cNvSpPr/>
          <p:nvPr/>
        </p:nvSpPr>
        <p:spPr>
          <a:xfrm>
            <a:off x="621792" y="5056632"/>
            <a:ext cx="5212080" cy="112471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05000"/>
              </a:lnSpc>
              <a:buNone/>
            </a:pPr>
            <a:r>
              <a:rPr lang="en-US" sz="1000" dirty="0">
                <a:solidFill>
                  <a:srgbClr val="3A3A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Record end time, root cause, and parts used in the tracker.</a:t>
            </a:r>
            <a:endParaRPr lang="en-US" sz="1000" dirty="0"/>
          </a:p>
        </p:txBody>
      </p:sp>
      <p:sp>
        <p:nvSpPr>
          <p:cNvPr id="38" name="Shape 31"/>
          <p:cNvSpPr/>
          <p:nvPr/>
        </p:nvSpPr>
        <p:spPr>
          <a:xfrm>
            <a:off x="6181344" y="3977640"/>
            <a:ext cx="5541264" cy="2331720"/>
          </a:xfrm>
          <a:prstGeom prst="roundRect">
            <a:avLst>
              <a:gd name="adj" fmla="val 3137"/>
            </a:avLst>
          </a:prstGeom>
          <a:solidFill>
            <a:srgbClr val="FFFFFF"/>
          </a:solidFill>
          <a:ln w="12700">
            <a:solidFill>
              <a:srgbClr val="D9D9D9"/>
            </a:solidFill>
            <a:prstDash val="solid"/>
          </a:ln>
          <a:effectLst>
            <a:outerShdw sx="100000" sy="100000" kx="0" ky="0" algn="bl" rotWithShape="0" blurRad="50800" dist="25400" dir="5400000">
              <a:srgbClr val="000000">
                <a:alpha val="12000"/>
              </a:srgbClr>
            </a:outerShdw>
          </a:effectLst>
        </p:spPr>
      </p:sp>
      <p:sp>
        <p:nvSpPr>
          <p:cNvPr id="39" name="Shape 32"/>
          <p:cNvSpPr/>
          <p:nvPr/>
        </p:nvSpPr>
        <p:spPr>
          <a:xfrm>
            <a:off x="6345936" y="4142232"/>
            <a:ext cx="384048" cy="384048"/>
          </a:xfrm>
          <a:prstGeom prst="ellipse">
            <a:avLst/>
          </a:prstGeom>
          <a:solidFill>
            <a:srgbClr val="2E75B6"/>
          </a:solidFill>
          <a:ln/>
        </p:spPr>
      </p:sp>
      <p:sp>
        <p:nvSpPr>
          <p:cNvPr id="40" name="Text 33"/>
          <p:cNvSpPr/>
          <p:nvPr/>
        </p:nvSpPr>
        <p:spPr>
          <a:xfrm>
            <a:off x="6345936" y="4142232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500" dirty="0"/>
          </a:p>
        </p:txBody>
      </p:sp>
      <p:pic>
        <p:nvPicPr>
          <p:cNvPr id="41" name="Image 5" descr="/home/claude/ironclad/icons/user_check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1155680" y="4123944"/>
            <a:ext cx="384048" cy="384048"/>
          </a:xfrm>
          <a:prstGeom prst="rect">
            <a:avLst/>
          </a:prstGeom>
        </p:spPr>
      </p:pic>
      <p:sp>
        <p:nvSpPr>
          <p:cNvPr id="42" name="Text 34"/>
          <p:cNvSpPr/>
          <p:nvPr/>
        </p:nvSpPr>
        <p:spPr>
          <a:xfrm>
            <a:off x="6345936" y="4599432"/>
            <a:ext cx="52120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50" b="1" dirty="0">
                <a:solidFill>
                  <a:srgbClr val="1F4E7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Confirm &amp; Resume</a:t>
            </a:r>
            <a:endParaRPr lang="en-US" sz="1250" dirty="0"/>
          </a:p>
        </p:txBody>
      </p:sp>
      <p:sp>
        <p:nvSpPr>
          <p:cNvPr id="43" name="Text 35"/>
          <p:cNvSpPr/>
          <p:nvPr/>
        </p:nvSpPr>
        <p:spPr>
          <a:xfrm>
            <a:off x="6345936" y="5056632"/>
            <a:ext cx="5212080" cy="112471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05000"/>
              </a:lnSpc>
              <a:buNone/>
            </a:pPr>
            <a:r>
              <a:rPr lang="en-US" sz="1000" dirty="0">
                <a:solidFill>
                  <a:srgbClr val="3A3A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Confirm with the Operator the machine is cleared to resume.</a:t>
            </a:r>
            <a:endParaRPr lang="en-US" sz="1000" dirty="0"/>
          </a:p>
        </p:txBody>
      </p:sp>
      <p:sp>
        <p:nvSpPr>
          <p:cNvPr id="44" name="Text 36"/>
          <p:cNvSpPr/>
          <p:nvPr/>
        </p:nvSpPr>
        <p:spPr>
          <a:xfrm>
            <a:off x="457200" y="649224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Page 4 of 5</a:t>
            </a:r>
            <a:endParaRPr lang="en-US" sz="900" dirty="0"/>
          </a:p>
        </p:txBody>
      </p:sp>
      <p:sp>
        <p:nvSpPr>
          <p:cNvPr id="45" name="Text 37"/>
          <p:cNvSpPr/>
          <p:nvPr/>
        </p:nvSpPr>
        <p:spPr>
          <a:xfrm>
            <a:off x="6245352" y="649224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i="1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DEMO COPY ONLY — Fictional company, sample data for portfolio use.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868680"/>
          </a:xfrm>
          <a:prstGeom prst="rect">
            <a:avLst/>
          </a:prstGeom>
          <a:solidFill>
            <a:srgbClr val="1F4E79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0"/>
            <a:ext cx="868680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Review &amp; Approval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8961120" y="91440"/>
            <a:ext cx="306324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BFD3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WI-VA-MNT-001</a:t>
            </a:r>
            <a:endParaRPr lang="en-US" sz="1100" dirty="0"/>
          </a:p>
          <a:p>
            <a:pPr algn="r" indent="0" marL="0">
              <a:buNone/>
            </a:pPr>
            <a:r>
              <a:rPr lang="en-US" sz="1000" i="1" dirty="0">
                <a:solidFill>
                  <a:srgbClr val="8FA9C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Ironclad Metal Works — Demo Copy Only</a:t>
            </a:r>
            <a:endParaRPr lang="en-US" sz="1100" dirty="0"/>
          </a:p>
        </p:txBody>
      </p:sp>
      <p:sp>
        <p:nvSpPr>
          <p:cNvPr id="5" name="Shape 3"/>
          <p:cNvSpPr/>
          <p:nvPr/>
        </p:nvSpPr>
        <p:spPr>
          <a:xfrm>
            <a:off x="457200" y="1280160"/>
            <a:ext cx="11274552" cy="4206240"/>
          </a:xfrm>
          <a:prstGeom prst="roundRect">
            <a:avLst>
              <a:gd name="adj" fmla="val 1739"/>
            </a:avLst>
          </a:prstGeom>
          <a:solidFill>
            <a:srgbClr val="F4F6F8"/>
          </a:solidFill>
          <a:ln w="12700">
            <a:solidFill>
              <a:srgbClr val="D9D9D9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822960" y="1554480"/>
            <a:ext cx="10515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3A3A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This Work Instruction has been reviewed for accuracy, safety, and completeness prior to posting on the production floor.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822960" y="2377440"/>
            <a:ext cx="3291840" cy="20116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00" b="1" dirty="0">
                <a:solidFill>
                  <a:srgbClr val="2E75B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PREPARED BY</a:t>
            </a:r>
            <a:endParaRPr lang="en-US" sz="1100" dirty="0"/>
          </a:p>
          <a:p>
            <a:pPr indent="0" marL="0">
              <a:buNone/>
            </a:pPr>
            <a:r>
              <a:rPr lang="en-US" sz="1400" b="1" dirty="0">
                <a:solidFill>
                  <a:srgbClr val="1F4E7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Michael Abat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Operations &amp; Process VA</a:t>
            </a:r>
            <a:endParaRPr lang="en-US" sz="1100" dirty="0"/>
          </a:p>
          <a:p>
            <a:pPr indent="0" marL="0">
              <a:buNone/>
            </a:pPr>
            <a:r>
              <a:rPr lang="en-US" sz="1000" i="1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Demo build — July 2026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822960" y="4572000"/>
            <a:ext cx="2926080" cy="0"/>
          </a:xfrm>
          <a:prstGeom prst="line">
            <a:avLst/>
          </a:prstGeom>
          <a:noFill/>
          <a:ln w="12700">
            <a:solidFill>
              <a:srgbClr val="AAAAAA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822960" y="4617720"/>
            <a:ext cx="2926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Signature / Date</a:t>
            </a:r>
            <a:endParaRPr lang="en-US" sz="900" dirty="0"/>
          </a:p>
        </p:txBody>
      </p:sp>
      <p:sp>
        <p:nvSpPr>
          <p:cNvPr id="10" name="Text 8"/>
          <p:cNvSpPr/>
          <p:nvPr/>
        </p:nvSpPr>
        <p:spPr>
          <a:xfrm>
            <a:off x="4480560" y="2377440"/>
            <a:ext cx="3291840" cy="20116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00" b="1" dirty="0">
                <a:solidFill>
                  <a:srgbClr val="2E75B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REVIEWED BY</a:t>
            </a:r>
            <a:endParaRPr lang="en-US" sz="1100" dirty="0"/>
          </a:p>
          <a:p>
            <a:pPr indent="0" marL="0">
              <a:buNone/>
            </a:pPr>
            <a:r>
              <a:rPr lang="en-US" sz="1400" b="1" dirty="0">
                <a:solidFill>
                  <a:srgbClr val="1F4E7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[Self-reviewed]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Demo project</a:t>
            </a:r>
            <a:endParaRPr lang="en-US" sz="1100" dirty="0"/>
          </a:p>
          <a:p>
            <a:pPr indent="0" marL="0">
              <a:buNone/>
            </a:pPr>
            <a:r>
              <a:rPr lang="en-US" sz="1000" i="1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—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4480560" y="4572000"/>
            <a:ext cx="2926080" cy="0"/>
          </a:xfrm>
          <a:prstGeom prst="line">
            <a:avLst/>
          </a:prstGeom>
          <a:noFill/>
          <a:ln w="12700">
            <a:solidFill>
              <a:srgbClr val="AAAAAA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4480560" y="4617720"/>
            <a:ext cx="2926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Signature / Date</a:t>
            </a:r>
            <a:endParaRPr lang="en-US" sz="900" dirty="0"/>
          </a:p>
        </p:txBody>
      </p:sp>
      <p:sp>
        <p:nvSpPr>
          <p:cNvPr id="13" name="Text 11"/>
          <p:cNvSpPr/>
          <p:nvPr/>
        </p:nvSpPr>
        <p:spPr>
          <a:xfrm>
            <a:off x="8138160" y="2377440"/>
            <a:ext cx="3291840" cy="20116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00" b="1" dirty="0">
                <a:solidFill>
                  <a:srgbClr val="2E75B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APPROVED BY</a:t>
            </a:r>
            <a:endParaRPr lang="en-US" sz="1100" dirty="0"/>
          </a:p>
          <a:p>
            <a:pPr indent="0" marL="0">
              <a:buNone/>
            </a:pPr>
            <a:r>
              <a:rPr lang="en-US" sz="1400" b="1" dirty="0">
                <a:solidFill>
                  <a:srgbClr val="1F4E7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[Fictional Client]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Not applicable</a:t>
            </a:r>
            <a:endParaRPr lang="en-US" sz="1100" dirty="0"/>
          </a:p>
          <a:p>
            <a:pPr indent="0" marL="0">
              <a:buNone/>
            </a:pPr>
            <a:r>
              <a:rPr lang="en-US" sz="1000" i="1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—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8138160" y="4572000"/>
            <a:ext cx="2926080" cy="0"/>
          </a:xfrm>
          <a:prstGeom prst="line">
            <a:avLst/>
          </a:prstGeom>
          <a:noFill/>
          <a:ln w="12700">
            <a:solidFill>
              <a:srgbClr val="AAAAAA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8138160" y="4617720"/>
            <a:ext cx="2926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Signature / Date</a:t>
            </a:r>
            <a:endParaRPr lang="en-US" sz="900" dirty="0"/>
          </a:p>
        </p:txBody>
      </p:sp>
      <p:sp>
        <p:nvSpPr>
          <p:cNvPr id="16" name="Text 14"/>
          <p:cNvSpPr/>
          <p:nvPr/>
        </p:nvSpPr>
        <p:spPr>
          <a:xfrm>
            <a:off x="457200" y="649224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Demo Work Instruction</a:t>
            </a:r>
            <a:endParaRPr lang="en-US" sz="900" dirty="0"/>
          </a:p>
        </p:txBody>
      </p:sp>
      <p:sp>
        <p:nvSpPr>
          <p:cNvPr id="17" name="Text 15"/>
          <p:cNvSpPr/>
          <p:nvPr/>
        </p:nvSpPr>
        <p:spPr>
          <a:xfrm>
            <a:off x="6245352" y="649224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i="1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DEMO COPY ONLY — Fictional company, sample data for portfolio use.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868680"/>
          </a:xfrm>
          <a:prstGeom prst="rect">
            <a:avLst/>
          </a:prstGeom>
          <a:solidFill>
            <a:srgbClr val="1F4E79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0"/>
            <a:ext cx="868680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Quality Checkpoints — If a Check Fails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8961120" y="91440"/>
            <a:ext cx="306324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BFD3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WI-VA-MNT-001</a:t>
            </a:r>
            <a:endParaRPr lang="en-US" sz="1100" dirty="0"/>
          </a:p>
          <a:p>
            <a:pPr algn="r" indent="0" marL="0">
              <a:buNone/>
            </a:pPr>
            <a:r>
              <a:rPr lang="en-US" sz="1000" i="1" dirty="0">
                <a:solidFill>
                  <a:srgbClr val="8FA9C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Ironclad Metal Works — Demo Copy Only</a:t>
            </a:r>
            <a:endParaRPr lang="en-US" sz="1100" dirty="0"/>
          </a:p>
        </p:txBody>
      </p:sp>
      <p:sp>
        <p:nvSpPr>
          <p:cNvPr id="5" name="Shape 3"/>
          <p:cNvSpPr/>
          <p:nvPr/>
        </p:nvSpPr>
        <p:spPr>
          <a:xfrm>
            <a:off x="457200" y="1143000"/>
            <a:ext cx="5486400" cy="4754880"/>
          </a:xfrm>
          <a:prstGeom prst="roundRect">
            <a:avLst>
              <a:gd name="adj" fmla="val 1538"/>
            </a:avLst>
          </a:prstGeom>
          <a:solidFill>
            <a:srgbClr val="FCEFE3"/>
          </a:solidFill>
          <a:ln w="15240">
            <a:solidFill>
              <a:srgbClr val="E67E22"/>
            </a:solidFill>
            <a:prstDash val="solid"/>
          </a:ln>
        </p:spPr>
      </p:sp>
      <p:pic>
        <p:nvPicPr>
          <p:cNvPr id="6" name="Image 0" descr="/home/claude/ironclad/icons/hard_hat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31520" y="1417320"/>
            <a:ext cx="457200" cy="457200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325880" y="1417320"/>
            <a:ext cx="43891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F4E7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Checkpoint 1 — Fault Log (Operator)</a:t>
            </a:r>
            <a:endParaRPr lang="en-US" sz="1600" dirty="0"/>
          </a:p>
        </p:txBody>
      </p:sp>
      <p:sp>
        <p:nvSpPr>
          <p:cNvPr id="8" name="Text 5"/>
          <p:cNvSpPr/>
          <p:nvPr/>
        </p:nvSpPr>
        <p:spPr>
          <a:xfrm>
            <a:off x="777240" y="2011680"/>
            <a:ext cx="4846320" cy="3566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ct val="115000"/>
              </a:lnSpc>
              <a:buSzPct val="100000"/>
              <a:buChar char="•"/>
            </a:pPr>
            <a:r>
              <a:rPr lang="en-US" sz="1250" dirty="0">
                <a:solidFill>
                  <a:srgbClr val="3A3A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Check: are the fault code and downtime start time logged?</a:t>
            </a:r>
            <a:endParaRPr lang="en-US" sz="1250" dirty="0"/>
          </a:p>
          <a:p>
            <a:pPr marL="342900" indent="-342900">
              <a:lnSpc>
                <a:spcPct val="115000"/>
              </a:lnSpc>
              <a:buSzPct val="100000"/>
              <a:buChar char="•"/>
            </a:pPr>
            <a:r>
              <a:rPr lang="en-US" sz="1250" dirty="0">
                <a:solidFill>
                  <a:srgbClr val="3A3A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YES — notify the Maintenance Technician.</a:t>
            </a:r>
            <a:endParaRPr lang="en-US" sz="1250" dirty="0"/>
          </a:p>
          <a:p>
            <a:pPr marL="342900" indent="-342900">
              <a:lnSpc>
                <a:spcPct val="115000"/>
              </a:lnSpc>
              <a:buSzPct val="100000"/>
              <a:buChar char="•"/>
            </a:pPr>
            <a:r>
              <a:rPr lang="en-US" sz="1250" dirty="0">
                <a:solidFill>
                  <a:srgbClr val="3A3A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NO — complete the log entry before the handoff.</a:t>
            </a:r>
            <a:endParaRPr lang="en-US" sz="1250" dirty="0"/>
          </a:p>
          <a:p>
            <a:pPr marL="342900" indent="-342900">
              <a:lnSpc>
                <a:spcPct val="115000"/>
              </a:lnSpc>
              <a:buSzPct val="100000"/>
              <a:buChar char="•"/>
            </a:pPr>
            <a:r>
              <a:rPr lang="en-US" sz="1250" dirty="0">
                <a:solidFill>
                  <a:srgbClr val="3A3A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Confirm the code against the standard fault code list.</a:t>
            </a:r>
            <a:endParaRPr lang="en-US" sz="1250" dirty="0"/>
          </a:p>
          <a:p>
            <a:pPr marL="342900" indent="-342900">
              <a:lnSpc>
                <a:spcPct val="115000"/>
              </a:lnSpc>
              <a:buSzPct val="100000"/>
              <a:buChar char="•"/>
            </a:pPr>
            <a:r>
              <a:rPr lang="en-US" sz="1250" dirty="0">
                <a:solidFill>
                  <a:srgbClr val="3A3A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Fails again — stop and escalate to the Shift Lead.</a:t>
            </a:r>
            <a:endParaRPr lang="en-US" sz="1250" dirty="0"/>
          </a:p>
        </p:txBody>
      </p:sp>
      <p:sp>
        <p:nvSpPr>
          <p:cNvPr id="9" name="Shape 6"/>
          <p:cNvSpPr/>
          <p:nvPr/>
        </p:nvSpPr>
        <p:spPr>
          <a:xfrm>
            <a:off x="6245352" y="1143000"/>
            <a:ext cx="5486400" cy="4754880"/>
          </a:xfrm>
          <a:prstGeom prst="roundRect">
            <a:avLst>
              <a:gd name="adj" fmla="val 1538"/>
            </a:avLst>
          </a:prstGeom>
          <a:solidFill>
            <a:srgbClr val="F4F6F8"/>
          </a:solidFill>
          <a:ln w="12700">
            <a:solidFill>
              <a:srgbClr val="D9D9D9"/>
            </a:solidFill>
            <a:prstDash val="solid"/>
          </a:ln>
        </p:spPr>
      </p:sp>
      <p:pic>
        <p:nvPicPr>
          <p:cNvPr id="10" name="Image 1" descr="/home/claude/ironclad/icons/boxes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519672" y="1417320"/>
            <a:ext cx="457200" cy="457200"/>
          </a:xfrm>
          <a:prstGeom prst="rect">
            <a:avLst/>
          </a:prstGeom>
        </p:spPr>
      </p:pic>
      <p:sp>
        <p:nvSpPr>
          <p:cNvPr id="11" name="Text 7"/>
          <p:cNvSpPr/>
          <p:nvPr/>
        </p:nvSpPr>
        <p:spPr>
          <a:xfrm>
            <a:off x="7114032" y="1417320"/>
            <a:ext cx="43891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F4E7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Checkpoint 2 — Test Before Clearing (Technician)</a:t>
            </a:r>
            <a:endParaRPr lang="en-US" sz="1600" dirty="0"/>
          </a:p>
        </p:txBody>
      </p:sp>
      <p:sp>
        <p:nvSpPr>
          <p:cNvPr id="12" name="Text 8"/>
          <p:cNvSpPr/>
          <p:nvPr/>
        </p:nvSpPr>
        <p:spPr>
          <a:xfrm>
            <a:off x="6565392" y="2011680"/>
            <a:ext cx="4846320" cy="3566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ct val="115000"/>
              </a:lnSpc>
              <a:buSzPct val="100000"/>
              <a:buChar char="•"/>
            </a:pPr>
            <a:r>
              <a:rPr lang="en-US" sz="1250" dirty="0">
                <a:solidFill>
                  <a:srgbClr val="3A3A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Check: did the test cycle confirm the fix works?</a:t>
            </a:r>
            <a:endParaRPr lang="en-US" sz="1250" dirty="0"/>
          </a:p>
          <a:p>
            <a:pPr marL="342900" indent="-342900">
              <a:lnSpc>
                <a:spcPct val="115000"/>
              </a:lnSpc>
              <a:buSzPct val="100000"/>
              <a:buChar char="•"/>
            </a:pPr>
            <a:r>
              <a:rPr lang="en-US" sz="1250" dirty="0">
                <a:solidFill>
                  <a:srgbClr val="3A3A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YES — log the downtime end and close the record.</a:t>
            </a:r>
            <a:endParaRPr lang="en-US" sz="1250" dirty="0"/>
          </a:p>
          <a:p>
            <a:pPr marL="342900" indent="-342900">
              <a:lnSpc>
                <a:spcPct val="115000"/>
              </a:lnSpc>
              <a:buSzPct val="100000"/>
              <a:buChar char="•"/>
            </a:pPr>
            <a:r>
              <a:rPr lang="en-US" sz="1250" dirty="0">
                <a:solidFill>
                  <a:srgbClr val="3A3A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NO — repeat the corrective repair.</a:t>
            </a:r>
            <a:endParaRPr lang="en-US" sz="1250" dirty="0"/>
          </a:p>
          <a:p>
            <a:pPr marL="342900" indent="-342900">
              <a:lnSpc>
                <a:spcPct val="115000"/>
              </a:lnSpc>
              <a:buSzPct val="100000"/>
              <a:buChar char="•"/>
            </a:pPr>
            <a:r>
              <a:rPr lang="en-US" sz="1250" dirty="0">
                <a:solidFill>
                  <a:srgbClr val="3A3A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Run the test cycle again after the repair.</a:t>
            </a:r>
            <a:endParaRPr lang="en-US" sz="1250" dirty="0"/>
          </a:p>
          <a:p>
            <a:pPr marL="342900" indent="-342900">
              <a:lnSpc>
                <a:spcPct val="115000"/>
              </a:lnSpc>
              <a:buSzPct val="100000"/>
              <a:buChar char="•"/>
            </a:pPr>
            <a:r>
              <a:rPr lang="en-US" sz="1250" dirty="0">
                <a:solidFill>
                  <a:srgbClr val="3A3A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Fails again — stop and escalate to engineering.</a:t>
            </a:r>
            <a:endParaRPr lang="en-US" sz="1250" dirty="0"/>
          </a:p>
          <a:p>
            <a:pPr marL="342900" indent="-342900">
              <a:lnSpc>
                <a:spcPct val="115000"/>
              </a:lnSpc>
              <a:buSzPct val="100000"/>
              <a:buChar char="•"/>
            </a:pPr>
            <a:r>
              <a:rPr lang="en-US" sz="1250" dirty="0">
                <a:solidFill>
                  <a:srgbClr val="3A3A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Never clear a machine that has not passed a test cycle.</a:t>
            </a:r>
            <a:endParaRPr lang="en-US" sz="1250" dirty="0"/>
          </a:p>
        </p:txBody>
      </p:sp>
      <p:sp>
        <p:nvSpPr>
          <p:cNvPr id="13" name="Text 9"/>
          <p:cNvSpPr/>
          <p:nvPr/>
        </p:nvSpPr>
        <p:spPr>
          <a:xfrm>
            <a:off x="457200" y="649224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Page 5 of 5</a:t>
            </a:r>
            <a:endParaRPr lang="en-US" sz="900" dirty="0"/>
          </a:p>
        </p:txBody>
      </p:sp>
      <p:sp>
        <p:nvSpPr>
          <p:cNvPr id="14" name="Text 10"/>
          <p:cNvSpPr/>
          <p:nvPr/>
        </p:nvSpPr>
        <p:spPr>
          <a:xfrm>
            <a:off x="6245352" y="649224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i="1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DEMO COPY ONLY — Fictional company, sample data for portfolio use.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Machine Downtime &amp; Maintenance Reporting — Work Instruction</dc:title>
  <dc:subject>PptxGenJS Presentation</dc:subject>
  <dc:creator>Michael Abat</dc:creator>
  <cp:lastModifiedBy>Michael Abat</cp:lastModifiedBy>
  <cp:revision>1</cp:revision>
  <dcterms:created xsi:type="dcterms:W3CDTF">2026-07-06T10:47:08Z</dcterms:created>
  <dcterms:modified xsi:type="dcterms:W3CDTF">2026-07-06T10:47:08Z</dcterms:modified>
</cp:coreProperties>
</file>