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12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  <Relationship Id="rId12" Type="http://schemas.openxmlformats.org/officeDocument/2006/relationships/slide" Target="slides/slide6.xml"/>
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image" Target="../media/image-4-1.png"/><Relationship Id="rId5" Type="http://schemas.openxmlformats.org/officeDocument/2006/relationships/image" Target="../media/image-4-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4E7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92024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DAMAGED SHIPMENT</a:t>
            </a:r>
            <a:endParaRPr lang="en-US" sz="40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CLAIMS HANDLING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3703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 Work Instruction  ·  Warehouse &amp; Claims Team</a:t>
            </a:r>
            <a:endParaRPr lang="en-US" sz="1600" dirty="0"/>
          </a:p>
        </p:txBody>
      </p:sp>
      <p:pic>
        <p:nvPicPr>
          <p:cNvPr id="4" name="Image 0" descr="/home/claude/swift/icons/truck_whit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92640" y="2011680"/>
            <a:ext cx="1828800" cy="1828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WI-VA-CLM-001   </a:t>
            </a:r>
            <a:pPr indent="0" marL="0">
              <a:buNone/>
            </a:pPr>
            <a:r>
              <a:rPr lang="en-US" sz="1200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   Version 1.0   |   Swift Freight Logistics (fictional)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31520" y="598932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6E88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Self-initiated demonstration project. No real client, data, or business is involved.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Safety Precautions &amp; Equipment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WI-VA-CLM-001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Swift Freight Logistics — Demo Copy Only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5486400" cy="4754880"/>
          </a:xfrm>
          <a:prstGeom prst="roundRect">
            <a:avLst>
              <a:gd name="adj" fmla="val 1538"/>
            </a:avLst>
          </a:prstGeom>
          <a:solidFill>
            <a:srgbClr val="FCEFE3"/>
          </a:solidFill>
          <a:ln w="15240">
            <a:solidFill>
              <a:srgbClr val="E67E22"/>
            </a:solidFill>
            <a:prstDash val="solid"/>
          </a:ln>
        </p:spPr>
      </p:sp>
      <p:pic>
        <p:nvPicPr>
          <p:cNvPr id="6" name="Image 0" descr="/home/claude/swift/icons/hard_ha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41732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4173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Safety Precautions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77240" y="2011680"/>
            <a:ext cx="48463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Wear cut-resistant gloves when handling damaged or torn packaging.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for sharp edges, broken glass, or leaking contents before touching a damaged item.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proper lifting technique — bend at the knees for heavy or shifted loads.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the inspection area clear of walkways and forklift paths.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 any spilled or hazardous material to the shift lead immediately — do not handle it yourself.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6245352" y="1143000"/>
            <a:ext cx="5486400" cy="4754880"/>
          </a:xfrm>
          <a:prstGeom prst="roundRect">
            <a:avLst>
              <a:gd name="adj" fmla="val 1538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solid"/>
          </a:ln>
        </p:spPr>
      </p:sp>
      <p:pic>
        <p:nvPicPr>
          <p:cNvPr id="10" name="Image 1" descr="/home/claude/swift/icons/boxe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9672" y="1417320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114032" y="14173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Equipment &amp; Materials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6565392" y="2011680"/>
            <a:ext cx="48463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Camera or smartphone for damage photos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Cut-resistant gloves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Tape measure (for dimensional damage claims)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Claims tracker (digital or paper log)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Carrier claim form / packet template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 to shipment manifest and order ID</a:t>
            </a:r>
            <a:endParaRPr lang="en-US" sz="1250" dirty="0"/>
          </a:p>
        </p:txBody>
      </p:sp>
      <p:sp>
        <p:nvSpPr>
          <p:cNvPr id="13" name="Text 9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2 of 5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Procedure — Steps 1 to 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WI-VA-CLM-001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Swift Freight Logistics — Demo Copy Only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WAREHOUSE HANDLER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21792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8" name="Text 6"/>
          <p:cNvSpPr/>
          <p:nvPr/>
        </p:nvSpPr>
        <p:spPr>
          <a:xfrm>
            <a:off x="621792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pic>
        <p:nvPicPr>
          <p:cNvPr id="9" name="Image 0" descr="/home/claude/swift/icons/box_ope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02152" y="1517904"/>
            <a:ext cx="384048" cy="38404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621792" y="1993392"/>
            <a:ext cx="3282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Receive Damage Report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621792" y="2450592"/>
            <a:ext cx="3282696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Dock team flags a damaged shipment on arrival and alerts the Warehouse Handler.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288536" y="137160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453128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14" name="Text 11"/>
          <p:cNvSpPr/>
          <p:nvPr/>
        </p:nvSpPr>
        <p:spPr>
          <a:xfrm>
            <a:off x="4453128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pic>
        <p:nvPicPr>
          <p:cNvPr id="15" name="Image 1" descr="/home/claude/swift/icons/camera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3488" y="1517904"/>
            <a:ext cx="384048" cy="384048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4453128" y="1993392"/>
            <a:ext cx="3282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Inspect &amp; Photograph</a:t>
            </a:r>
            <a:endParaRPr lang="en-US" sz="1250" dirty="0"/>
          </a:p>
        </p:txBody>
      </p:sp>
      <p:sp>
        <p:nvSpPr>
          <p:cNvPr id="17" name="Text 13"/>
          <p:cNvSpPr/>
          <p:nvPr/>
        </p:nvSpPr>
        <p:spPr>
          <a:xfrm>
            <a:off x="4453128" y="2450592"/>
            <a:ext cx="3282696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Inspect the shipment and take dated photos from at least 4 angles.</a:t>
            </a:r>
            <a:endParaRPr lang="en-US" sz="1000" dirty="0"/>
          </a:p>
        </p:txBody>
      </p:sp>
      <p:sp>
        <p:nvSpPr>
          <p:cNvPr id="18" name="Shape 14"/>
          <p:cNvSpPr/>
          <p:nvPr/>
        </p:nvSpPr>
        <p:spPr>
          <a:xfrm>
            <a:off x="8119872" y="137160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CEFE3"/>
          </a:solidFill>
          <a:ln w="12700">
            <a:solidFill>
              <a:srgbClr val="E67E22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8284464" y="1536192"/>
            <a:ext cx="384048" cy="384048"/>
          </a:xfrm>
          <a:prstGeom prst="ellipse">
            <a:avLst/>
          </a:prstGeom>
          <a:solidFill>
            <a:srgbClr val="E67E22"/>
          </a:solidFill>
          <a:ln/>
        </p:spPr>
      </p:sp>
      <p:sp>
        <p:nvSpPr>
          <p:cNvPr id="20" name="Text 16"/>
          <p:cNvSpPr/>
          <p:nvPr/>
        </p:nvSpPr>
        <p:spPr>
          <a:xfrm>
            <a:off x="8284464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pic>
        <p:nvPicPr>
          <p:cNvPr id="21" name="Image 2" descr="/home/claude/swift/icons/clipboar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4824" y="1517904"/>
            <a:ext cx="384048" cy="384048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284464" y="1993392"/>
            <a:ext cx="3282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Claim in Tracker</a:t>
            </a:r>
            <a:endParaRPr lang="en-US" sz="1250" dirty="0"/>
          </a:p>
        </p:txBody>
      </p:sp>
      <p:sp>
        <p:nvSpPr>
          <p:cNvPr id="23" name="Text 18"/>
          <p:cNvSpPr/>
          <p:nvPr/>
        </p:nvSpPr>
        <p:spPr>
          <a:xfrm>
            <a:off x="8284464" y="2450592"/>
            <a:ext cx="3282696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 shipment ID, carrier, and damage type in the claims tracker.</a:t>
            </a:r>
            <a:endParaRPr lang="en-US" sz="1000" dirty="0"/>
          </a:p>
        </p:txBody>
      </p:sp>
      <p:sp>
        <p:nvSpPr>
          <p:cNvPr id="24" name="Shape 19"/>
          <p:cNvSpPr/>
          <p:nvPr/>
        </p:nvSpPr>
        <p:spPr>
          <a:xfrm>
            <a:off x="457200" y="397764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25" name="Shape 20"/>
          <p:cNvSpPr/>
          <p:nvPr/>
        </p:nvSpPr>
        <p:spPr>
          <a:xfrm>
            <a:off x="621792" y="414223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26" name="Text 21"/>
          <p:cNvSpPr/>
          <p:nvPr/>
        </p:nvSpPr>
        <p:spPr>
          <a:xfrm>
            <a:off x="621792" y="41422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500" dirty="0"/>
          </a:p>
        </p:txBody>
      </p:sp>
      <p:pic>
        <p:nvPicPr>
          <p:cNvPr id="27" name="Image 3" descr="/home/claude/swift/icons/bell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2152" y="4123944"/>
            <a:ext cx="384048" cy="384048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621792" y="4599432"/>
            <a:ext cx="3282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Notify Claims Coordinator</a:t>
            </a:r>
            <a:endParaRPr lang="en-US" sz="1250" dirty="0"/>
          </a:p>
        </p:txBody>
      </p:sp>
      <p:sp>
        <p:nvSpPr>
          <p:cNvPr id="29" name="Text 23"/>
          <p:cNvSpPr/>
          <p:nvPr/>
        </p:nvSpPr>
        <p:spPr>
          <a:xfrm>
            <a:off x="621792" y="5056632"/>
            <a:ext cx="3282696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Forward the claim packet — photos, notes, and shipment ID — for review.</a:t>
            </a:r>
            <a:endParaRPr lang="en-US" sz="1000" dirty="0"/>
          </a:p>
        </p:txBody>
      </p:sp>
      <p:sp>
        <p:nvSpPr>
          <p:cNvPr id="30" name="Shape 24"/>
          <p:cNvSpPr/>
          <p:nvPr/>
        </p:nvSpPr>
        <p:spPr>
          <a:xfrm>
            <a:off x="4288536" y="397764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dash"/>
          </a:ln>
        </p:spPr>
      </p:sp>
      <p:sp>
        <p:nvSpPr>
          <p:cNvPr id="31" name="Text 25"/>
          <p:cNvSpPr/>
          <p:nvPr/>
        </p:nvSpPr>
        <p:spPr>
          <a:xfrm>
            <a:off x="4453128" y="4846320"/>
            <a:ext cx="32826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Continues on next page →</a:t>
            </a:r>
            <a:endParaRPr lang="en-US" sz="1100" dirty="0"/>
          </a:p>
        </p:txBody>
      </p:sp>
      <p:sp>
        <p:nvSpPr>
          <p:cNvPr id="32" name="Text 26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3 of 5</a:t>
            </a:r>
            <a:endParaRPr lang="en-US" sz="900" dirty="0"/>
          </a:p>
        </p:txBody>
      </p:sp>
      <p:sp>
        <p:nvSpPr>
          <p:cNvPr id="33" name="Text 27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10360152" y="3410712"/>
            <a:ext cx="1188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67E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QC CHECK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Procedure — Steps 5 to 10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WI-VA-CLM-001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Swift Freight Logistics — Demo Copy Only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CLAIMS COORDINATOR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2679192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905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21792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8" name="Text 6"/>
          <p:cNvSpPr/>
          <p:nvPr/>
        </p:nvSpPr>
        <p:spPr>
          <a:xfrm>
            <a:off x="621792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500" dirty="0"/>
          </a:p>
        </p:txBody>
      </p:sp>
      <p:pic>
        <p:nvPicPr>
          <p:cNvPr id="9" name="Image 0" descr="/home/claude/swift/icons/search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69464" y="1517904"/>
            <a:ext cx="384048" cy="38404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621792" y="1993392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Report &amp; Photos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621792" y="2450592"/>
            <a:ext cx="2350008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the claim packet against the completeness checklist.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3319272" y="1371600"/>
            <a:ext cx="2679192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3483864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15" name="Text 12"/>
          <p:cNvSpPr/>
          <p:nvPr/>
        </p:nvSpPr>
        <p:spPr>
          <a:xfrm>
            <a:off x="3483864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500" dirty="0"/>
          </a:p>
        </p:txBody>
      </p:sp>
      <p:pic>
        <p:nvPicPr>
          <p:cNvPr id="16" name="Image 1" descr="/home/claude/swift/icons/file_contract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1536" y="1517904"/>
            <a:ext cx="384048" cy="384048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3483864" y="1993392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 Policy Terms</a:t>
            </a:r>
            <a:endParaRPr lang="en-US" sz="1250" dirty="0"/>
          </a:p>
        </p:txBody>
      </p:sp>
      <p:sp>
        <p:nvSpPr>
          <p:cNvPr id="18" name="Text 14"/>
          <p:cNvSpPr/>
          <p:nvPr/>
        </p:nvSpPr>
        <p:spPr>
          <a:xfrm>
            <a:off x="3483864" y="2450592"/>
            <a:ext cx="2350008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the claim is within carrier coverage and filing window.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6181344" y="1371600"/>
            <a:ext cx="2679192" cy="2331720"/>
          </a:xfrm>
          <a:prstGeom prst="roundRect">
            <a:avLst>
              <a:gd name="adj" fmla="val 3137"/>
            </a:avLst>
          </a:prstGeom>
          <a:solidFill>
            <a:srgbClr val="FCEFE3"/>
          </a:solidFill>
          <a:ln w="19050">
            <a:solidFill>
              <a:srgbClr val="E67E22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6345936" y="1536192"/>
            <a:ext cx="384048" cy="384048"/>
          </a:xfrm>
          <a:prstGeom prst="ellipse">
            <a:avLst/>
          </a:prstGeom>
          <a:solidFill>
            <a:srgbClr val="E67E22"/>
          </a:solidFill>
          <a:ln/>
        </p:spPr>
      </p:sp>
      <p:sp>
        <p:nvSpPr>
          <p:cNvPr id="21" name="Text 17"/>
          <p:cNvSpPr/>
          <p:nvPr/>
        </p:nvSpPr>
        <p:spPr>
          <a:xfrm>
            <a:off x="6345936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500" dirty="0"/>
          </a:p>
        </p:txBody>
      </p:sp>
      <p:pic>
        <p:nvPicPr>
          <p:cNvPr id="22" name="Image 2" descr="/home/claude/swift/icons/paper_plane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3608" y="1517904"/>
            <a:ext cx="384048" cy="384048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6345936" y="1993392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File Claim with Carrier</a:t>
            </a:r>
            <a:endParaRPr lang="en-US" sz="1250" dirty="0"/>
          </a:p>
        </p:txBody>
      </p:sp>
      <p:sp>
        <p:nvSpPr>
          <p:cNvPr id="24" name="Text 19"/>
          <p:cNvSpPr/>
          <p:nvPr/>
        </p:nvSpPr>
        <p:spPr>
          <a:xfrm>
            <a:off x="6345936" y="2450592"/>
            <a:ext cx="2350008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Submit the completed packet before the carrier's filing deadline.</a:t>
            </a:r>
            <a:endParaRPr lang="en-US" sz="1000" dirty="0"/>
          </a:p>
        </p:txBody>
      </p:sp>
      <p:sp>
        <p:nvSpPr>
          <p:cNvPr id="25" name="Text 20"/>
          <p:cNvSpPr/>
          <p:nvPr/>
        </p:nvSpPr>
        <p:spPr>
          <a:xfrm>
            <a:off x="7488936" y="3410712"/>
            <a:ext cx="1188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67E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QC CHECK</a:t>
            </a:r>
            <a:endParaRPr lang="en-US" sz="800" dirty="0"/>
          </a:p>
        </p:txBody>
      </p:sp>
      <p:sp>
        <p:nvSpPr>
          <p:cNvPr id="26" name="Shape 21"/>
          <p:cNvSpPr/>
          <p:nvPr/>
        </p:nvSpPr>
        <p:spPr>
          <a:xfrm>
            <a:off x="9043416" y="1371600"/>
            <a:ext cx="2679192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9208008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28" name="Text 23"/>
          <p:cNvSpPr/>
          <p:nvPr/>
        </p:nvSpPr>
        <p:spPr>
          <a:xfrm>
            <a:off x="9208008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500" dirty="0"/>
          </a:p>
        </p:txBody>
      </p:sp>
      <p:pic>
        <p:nvPicPr>
          <p:cNvPr id="29" name="Image 3" descr="/home/claude/swift/icons/comment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5680" y="1517904"/>
            <a:ext cx="384048" cy="384048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9208008" y="1993392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Update Customer</a:t>
            </a:r>
            <a:endParaRPr lang="en-US" sz="1250" dirty="0"/>
          </a:p>
        </p:txBody>
      </p:sp>
      <p:sp>
        <p:nvSpPr>
          <p:cNvPr id="31" name="Text 25"/>
          <p:cNvSpPr/>
          <p:nvPr/>
        </p:nvSpPr>
        <p:spPr>
          <a:xfrm>
            <a:off x="9208008" y="2450592"/>
            <a:ext cx="2350008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claim status and expected timeline with the customer.</a:t>
            </a:r>
            <a:endParaRPr lang="en-US" sz="1000" dirty="0"/>
          </a:p>
        </p:txBody>
      </p:sp>
      <p:sp>
        <p:nvSpPr>
          <p:cNvPr id="32" name="Shape 26"/>
          <p:cNvSpPr/>
          <p:nvPr/>
        </p:nvSpPr>
        <p:spPr>
          <a:xfrm>
            <a:off x="457200" y="3977640"/>
            <a:ext cx="5541264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33" name="Shape 27"/>
          <p:cNvSpPr/>
          <p:nvPr/>
        </p:nvSpPr>
        <p:spPr>
          <a:xfrm>
            <a:off x="621792" y="414223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34" name="Text 28"/>
          <p:cNvSpPr/>
          <p:nvPr/>
        </p:nvSpPr>
        <p:spPr>
          <a:xfrm>
            <a:off x="621792" y="41422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500" dirty="0"/>
          </a:p>
        </p:txBody>
      </p:sp>
      <p:pic>
        <p:nvPicPr>
          <p:cNvPr id="35" name="Image 4" descr="/home/claude/swift/icons/user_check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1536" y="4123944"/>
            <a:ext cx="384048" cy="384048"/>
          </a:xfrm>
          <a:prstGeom prst="rect">
            <a:avLst/>
          </a:prstGeom>
        </p:spPr>
      </p:pic>
      <p:sp>
        <p:nvSpPr>
          <p:cNvPr id="36" name="Text 29"/>
          <p:cNvSpPr/>
          <p:nvPr/>
        </p:nvSpPr>
        <p:spPr>
          <a:xfrm>
            <a:off x="621792" y="4599432"/>
            <a:ext cx="5212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Resolve Claim</a:t>
            </a:r>
            <a:endParaRPr lang="en-US" sz="1250" dirty="0"/>
          </a:p>
        </p:txBody>
      </p:sp>
      <p:sp>
        <p:nvSpPr>
          <p:cNvPr id="37" name="Text 30"/>
          <p:cNvSpPr/>
          <p:nvPr/>
        </p:nvSpPr>
        <p:spPr>
          <a:xfrm>
            <a:off x="621792" y="5056632"/>
            <a:ext cx="5212080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 replacement, refund, or credit once the carrier responds.</a:t>
            </a:r>
            <a:endParaRPr lang="en-US" sz="1000" dirty="0"/>
          </a:p>
        </p:txBody>
      </p:sp>
      <p:sp>
        <p:nvSpPr>
          <p:cNvPr id="38" name="Shape 31"/>
          <p:cNvSpPr/>
          <p:nvPr/>
        </p:nvSpPr>
        <p:spPr>
          <a:xfrm>
            <a:off x="6181344" y="3977640"/>
            <a:ext cx="5541264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39" name="Shape 32"/>
          <p:cNvSpPr/>
          <p:nvPr/>
        </p:nvSpPr>
        <p:spPr>
          <a:xfrm>
            <a:off x="6345936" y="414223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40" name="Text 33"/>
          <p:cNvSpPr/>
          <p:nvPr/>
        </p:nvSpPr>
        <p:spPr>
          <a:xfrm>
            <a:off x="6345936" y="41422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500" dirty="0"/>
          </a:p>
        </p:txBody>
      </p:sp>
      <p:pic>
        <p:nvPicPr>
          <p:cNvPr id="41" name="Image 5" descr="/home/claude/swift/icons/check_double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55680" y="4123944"/>
            <a:ext cx="384048" cy="384048"/>
          </a:xfrm>
          <a:prstGeom prst="rect">
            <a:avLst/>
          </a:prstGeom>
        </p:spPr>
      </p:pic>
      <p:sp>
        <p:nvSpPr>
          <p:cNvPr id="42" name="Text 34"/>
          <p:cNvSpPr/>
          <p:nvPr/>
        </p:nvSpPr>
        <p:spPr>
          <a:xfrm>
            <a:off x="6345936" y="4599432"/>
            <a:ext cx="5212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 Claim in Tracker</a:t>
            </a:r>
            <a:endParaRPr lang="en-US" sz="1250" dirty="0"/>
          </a:p>
        </p:txBody>
      </p:sp>
      <p:sp>
        <p:nvSpPr>
          <p:cNvPr id="43" name="Text 35"/>
          <p:cNvSpPr/>
          <p:nvPr/>
        </p:nvSpPr>
        <p:spPr>
          <a:xfrm>
            <a:off x="6345936" y="5056632"/>
            <a:ext cx="5212080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final resolution notes and mark the claim as closed.</a:t>
            </a:r>
            <a:endParaRPr lang="en-US" sz="1000" dirty="0"/>
          </a:p>
        </p:txBody>
      </p:sp>
      <p:sp>
        <p:nvSpPr>
          <p:cNvPr id="44" name="Text 36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4 of 5</a:t>
            </a:r>
            <a:endParaRPr lang="en-US" sz="900" dirty="0"/>
          </a:p>
        </p:txBody>
      </p:sp>
      <p:sp>
        <p:nvSpPr>
          <p:cNvPr id="45" name="Text 37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&amp; Approval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WI-VA-CLM-001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Swift Freight Logistics — Demo Copy Only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11274552" cy="4206240"/>
          </a:xfrm>
          <a:prstGeom prst="roundRect">
            <a:avLst>
              <a:gd name="adj" fmla="val 1739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554480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Work Instruction has been reviewed for accuracy, safety, and completeness prior to posting on the warehouse floor.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22960" y="2377440"/>
            <a:ext cx="32918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BY</a:t>
            </a:r>
            <a:endParaRPr lang="en-US" sz="1100" dirty="0"/>
          </a:p>
          <a:p>
            <a:pPr indent="0" marL="0">
              <a:buNone/>
            </a:pPr>
            <a:r>
              <a:rPr lang="en-US" sz="1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Michael Abat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Process VA</a:t>
            </a:r>
            <a:endParaRPr lang="en-US" sz="1100" dirty="0"/>
          </a:p>
          <a:p>
            <a:pPr indent="0" marL="0">
              <a:buNone/>
            </a:pPr>
            <a:r>
              <a:rPr lang="en-US" sz="10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build — July 2026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822960" y="4572000"/>
            <a:ext cx="2926080" cy="0"/>
          </a:xfrm>
          <a:prstGeom prst="line">
            <a:avLst/>
          </a:prstGeom>
          <a:noFill/>
          <a:ln w="12700">
            <a:solidFill>
              <a:srgbClr val="AAAAA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46177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Signature / Date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480560" y="2377440"/>
            <a:ext cx="32918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REVIEWED BY</a:t>
            </a:r>
            <a:endParaRPr lang="en-US" sz="1100" dirty="0"/>
          </a:p>
          <a:p>
            <a:pPr indent="0" marL="0">
              <a:buNone/>
            </a:pPr>
            <a:r>
              <a:rPr lang="en-US" sz="1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[Self-reviewed]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project</a:t>
            </a:r>
            <a:endParaRPr lang="en-US" sz="1100" dirty="0"/>
          </a:p>
          <a:p>
            <a:pPr indent="0" marL="0">
              <a:buNone/>
            </a:pPr>
            <a:r>
              <a:rPr lang="en-US" sz="10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480560" y="4572000"/>
            <a:ext cx="2926080" cy="0"/>
          </a:xfrm>
          <a:prstGeom prst="line">
            <a:avLst/>
          </a:prstGeom>
          <a:noFill/>
          <a:ln w="12700">
            <a:solidFill>
              <a:srgbClr val="AAAAA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480560" y="46177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Signature / Date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138160" y="2377440"/>
            <a:ext cx="32918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APPROVED BY</a:t>
            </a:r>
            <a:endParaRPr lang="en-US" sz="1100" dirty="0"/>
          </a:p>
          <a:p>
            <a:pPr indent="0" marL="0">
              <a:buNone/>
            </a:pPr>
            <a:r>
              <a:rPr lang="en-US" sz="1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[Fictional Client]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applicable</a:t>
            </a:r>
            <a:endParaRPr lang="en-US" sz="1100" dirty="0"/>
          </a:p>
          <a:p>
            <a:pPr indent="0" marL="0">
              <a:buNone/>
            </a:pPr>
            <a:r>
              <a:rPr lang="en-US" sz="10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138160" y="4572000"/>
            <a:ext cx="2926080" cy="0"/>
          </a:xfrm>
          <a:prstGeom prst="line">
            <a:avLst/>
          </a:prstGeom>
          <a:noFill/>
          <a:ln w="12700">
            <a:solidFill>
              <a:srgbClr val="AAAAA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138160" y="46177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Signature / Date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Work Instruction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Checkpoints — If a Check Fails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WI-VA-CLM-001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Swift Freight Logistics — Demo Copy Only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5486400" cy="4754880"/>
          </a:xfrm>
          <a:prstGeom prst="roundRect">
            <a:avLst>
              <a:gd name="adj" fmla="val 1538"/>
            </a:avLst>
          </a:prstGeom>
          <a:solidFill>
            <a:srgbClr val="FCEFE3"/>
          </a:solidFill>
          <a:ln w="15240">
            <a:solidFill>
              <a:srgbClr val="E67E22"/>
            </a:solidFill>
            <a:prstDash val="solid"/>
          </a:ln>
        </p:spPr>
      </p:sp>
      <p:pic>
        <p:nvPicPr>
          <p:cNvPr id="6" name="Image 0" descr="/home/claude/swift/icons/hard_hat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41732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4173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Checkpoint 1 — Damage Photos (Handler)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77240" y="2011680"/>
            <a:ext cx="48463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do the photos meet the checklist — 4 angles, label visible?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 — notify the Claims Coordinator and forward the packet.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— re-inspect and re-photograph the shipment.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the corrected photos and details in the tracker.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Fails again — stop and escalate; the claim cannot be filed.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6245352" y="1143000"/>
            <a:ext cx="5486400" cy="4754880"/>
          </a:xfrm>
          <a:prstGeom prst="roundRect">
            <a:avLst>
              <a:gd name="adj" fmla="val 1538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solid"/>
          </a:ln>
        </p:spPr>
      </p:sp>
      <p:pic>
        <p:nvPicPr>
          <p:cNvPr id="10" name="Image 1" descr="/home/claude/swift/icons/boxes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19672" y="1417320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114032" y="14173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Checkpoint 2 — Filing Deadline (Coordinator)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6565392" y="2011680"/>
            <a:ext cx="48463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was the packet filed before the carrier deadline?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 — update the customer with the claim status.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— resubmit the packet to the carrier immediately.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the carrier has received it.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Deadline already passed — stop and escalate to the manager.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claim is void once the filing window closes.</a:t>
            </a:r>
            <a:endParaRPr lang="en-US" sz="1250" dirty="0"/>
          </a:p>
        </p:txBody>
      </p:sp>
      <p:sp>
        <p:nvSpPr>
          <p:cNvPr id="13" name="Text 9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5 of 5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Damaged Shipment Claims — Work Instruction</dc:title>
  <dc:subject>PptxGenJS Presentation</dc:subject>
  <dc:creator>Michael Abat</dc:creator>
  <cp:lastModifiedBy>Michael Abat</cp:lastModifiedBy>
  <cp:revision>1</cp:revision>
  <dcterms:created xsi:type="dcterms:W3CDTF">2026-07-06T10:47:07Z</dcterms:created>
  <dcterms:modified xsi:type="dcterms:W3CDTF">2026-07-06T10:47:07Z</dcterms:modified>
</cp:coreProperties>
</file>